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2"/>
  </p:notesMasterIdLst>
  <p:sldIdLst>
    <p:sldId id="325" r:id="rId5"/>
    <p:sldId id="328" r:id="rId6"/>
    <p:sldId id="327" r:id="rId7"/>
    <p:sldId id="333" r:id="rId8"/>
    <p:sldId id="334" r:id="rId9"/>
    <p:sldId id="335" r:id="rId10"/>
    <p:sldId id="339" r:id="rId11"/>
    <p:sldId id="340" r:id="rId12"/>
    <p:sldId id="345" r:id="rId13"/>
    <p:sldId id="355" r:id="rId14"/>
    <p:sldId id="330" r:id="rId15"/>
    <p:sldId id="342" r:id="rId16"/>
    <p:sldId id="343" r:id="rId17"/>
    <p:sldId id="346" r:id="rId18"/>
    <p:sldId id="344" r:id="rId19"/>
    <p:sldId id="348" r:id="rId20"/>
    <p:sldId id="356" r:id="rId21"/>
    <p:sldId id="349" r:id="rId22"/>
    <p:sldId id="350" r:id="rId23"/>
    <p:sldId id="353" r:id="rId24"/>
    <p:sldId id="352" r:id="rId25"/>
    <p:sldId id="354" r:id="rId26"/>
    <p:sldId id="358" r:id="rId27"/>
    <p:sldId id="357" r:id="rId28"/>
    <p:sldId id="337" r:id="rId29"/>
    <p:sldId id="360" r:id="rId30"/>
    <p:sldId id="35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415"/>
    <a:srgbClr val="5755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6"/>
    <p:restoredTop sz="94953"/>
  </p:normalViewPr>
  <p:slideViewPr>
    <p:cSldViewPr snapToGrid="0">
      <p:cViewPr varScale="1">
        <p:scale>
          <a:sx n="99" d="100"/>
          <a:sy n="99" d="100"/>
        </p:scale>
        <p:origin x="1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E014E-DB2D-47A6-86F4-700744BA19E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D5E789D9-D9A2-45AC-BAF9-1308191BA789}">
      <dgm:prSet/>
      <dgm:spPr/>
      <dgm:t>
        <a:bodyPr/>
        <a:lstStyle/>
        <a:p>
          <a:r>
            <a:rPr lang="en-US" dirty="0"/>
            <a:t>1980</a:t>
          </a:r>
        </a:p>
      </dgm:t>
    </dgm:pt>
    <dgm:pt modelId="{6D2538D1-07F6-4AD0-A180-0652C7ED8A0F}" type="parTrans" cxnId="{D2E2B977-38C3-4B6F-ABF6-6DF60DD5A34A}">
      <dgm:prSet/>
      <dgm:spPr/>
      <dgm:t>
        <a:bodyPr/>
        <a:lstStyle/>
        <a:p>
          <a:endParaRPr lang="en-US"/>
        </a:p>
      </dgm:t>
    </dgm:pt>
    <dgm:pt modelId="{A9AFE83E-6D8C-4421-B047-95AE8E9BCF60}" type="sibTrans" cxnId="{D2E2B977-38C3-4B6F-ABF6-6DF60DD5A34A}">
      <dgm:prSet/>
      <dgm:spPr/>
      <dgm:t>
        <a:bodyPr/>
        <a:lstStyle/>
        <a:p>
          <a:endParaRPr lang="en-US"/>
        </a:p>
      </dgm:t>
    </dgm:pt>
    <dgm:pt modelId="{D485112C-53F1-4CDF-942F-B3178A5D5DC8}">
      <dgm:prSet/>
      <dgm:spPr/>
      <dgm:t>
        <a:bodyPr/>
        <a:lstStyle/>
        <a:p>
          <a:r>
            <a:rPr lang="en-US" dirty="0"/>
            <a:t>2017</a:t>
          </a:r>
        </a:p>
      </dgm:t>
    </dgm:pt>
    <dgm:pt modelId="{22ABC1AE-285A-4722-9410-15484FBDCFEB}" type="parTrans" cxnId="{85026580-A207-4714-B750-3885A510DE66}">
      <dgm:prSet/>
      <dgm:spPr/>
      <dgm:t>
        <a:bodyPr/>
        <a:lstStyle/>
        <a:p>
          <a:endParaRPr lang="en-US"/>
        </a:p>
      </dgm:t>
    </dgm:pt>
    <dgm:pt modelId="{B4B81C00-2857-479E-8B14-1A525E31343F}" type="sibTrans" cxnId="{85026580-A207-4714-B750-3885A510DE66}">
      <dgm:prSet/>
      <dgm:spPr/>
      <dgm:t>
        <a:bodyPr/>
        <a:lstStyle/>
        <a:p>
          <a:endParaRPr lang="en-US"/>
        </a:p>
      </dgm:t>
    </dgm:pt>
    <dgm:pt modelId="{4491FF9F-1E44-4C36-BC2C-5B55ED600E79}">
      <dgm:prSet custT="1"/>
      <dgm:spPr/>
      <dgm:t>
        <a:bodyPr/>
        <a:lstStyle/>
        <a:p>
          <a:r>
            <a:rPr lang="en-US" sz="1400" dirty="0"/>
            <a:t>Beginning of Trade War</a:t>
          </a:r>
        </a:p>
      </dgm:t>
    </dgm:pt>
    <dgm:pt modelId="{C48EADD7-6584-4B55-A178-B27F9427FBFF}" type="parTrans" cxnId="{51BC6168-8189-4D31-A2D9-BDF517434D28}">
      <dgm:prSet/>
      <dgm:spPr/>
      <dgm:t>
        <a:bodyPr/>
        <a:lstStyle/>
        <a:p>
          <a:endParaRPr lang="en-US"/>
        </a:p>
      </dgm:t>
    </dgm:pt>
    <dgm:pt modelId="{3AF71B4F-B5EB-4800-9258-CB2378F73949}" type="sibTrans" cxnId="{51BC6168-8189-4D31-A2D9-BDF517434D28}">
      <dgm:prSet/>
      <dgm:spPr/>
      <dgm:t>
        <a:bodyPr/>
        <a:lstStyle/>
        <a:p>
          <a:endParaRPr lang="en-US"/>
        </a:p>
      </dgm:t>
    </dgm:pt>
    <dgm:pt modelId="{31ED2C1C-0880-40EC-A423-099FDCE71E06}">
      <dgm:prSet/>
      <dgm:spPr/>
      <dgm:t>
        <a:bodyPr/>
        <a:lstStyle/>
        <a:p>
          <a:r>
            <a:rPr lang="en-US" dirty="0"/>
            <a:t>2018</a:t>
          </a:r>
        </a:p>
      </dgm:t>
    </dgm:pt>
    <dgm:pt modelId="{A16039F0-30E5-4560-9474-39EC3D2AABCA}" type="parTrans" cxnId="{F50FA90C-013A-44B7-88F0-85B27A41EB0E}">
      <dgm:prSet/>
      <dgm:spPr/>
      <dgm:t>
        <a:bodyPr/>
        <a:lstStyle/>
        <a:p>
          <a:endParaRPr lang="en-US"/>
        </a:p>
      </dgm:t>
    </dgm:pt>
    <dgm:pt modelId="{57544F5F-76F6-4E7F-8253-C3188E34C793}" type="sibTrans" cxnId="{F50FA90C-013A-44B7-88F0-85B27A41EB0E}">
      <dgm:prSet/>
      <dgm:spPr/>
      <dgm:t>
        <a:bodyPr/>
        <a:lstStyle/>
        <a:p>
          <a:endParaRPr lang="en-US"/>
        </a:p>
      </dgm:t>
    </dgm:pt>
    <dgm:pt modelId="{A2F32125-C464-489F-89BB-DE0D10D70265}">
      <dgm:prSet custT="1"/>
      <dgm:spPr/>
      <dgm:t>
        <a:bodyPr/>
        <a:lstStyle/>
        <a:p>
          <a:r>
            <a:rPr lang="en-US" sz="1400" dirty="0"/>
            <a:t>Trump Administration- $250 billion tariffs</a:t>
          </a:r>
        </a:p>
      </dgm:t>
    </dgm:pt>
    <dgm:pt modelId="{A0E5D105-DDF5-410B-8ED4-022D15E38074}" type="parTrans" cxnId="{ED10C428-44B9-4300-83B0-3B1D6121FB5E}">
      <dgm:prSet/>
      <dgm:spPr/>
      <dgm:t>
        <a:bodyPr/>
        <a:lstStyle/>
        <a:p>
          <a:endParaRPr lang="en-US"/>
        </a:p>
      </dgm:t>
    </dgm:pt>
    <dgm:pt modelId="{2BDFDA0D-59DC-4E95-92BD-8F5AF89272B5}" type="sibTrans" cxnId="{ED10C428-44B9-4300-83B0-3B1D6121FB5E}">
      <dgm:prSet/>
      <dgm:spPr/>
      <dgm:t>
        <a:bodyPr/>
        <a:lstStyle/>
        <a:p>
          <a:endParaRPr lang="en-US"/>
        </a:p>
      </dgm:t>
    </dgm:pt>
    <dgm:pt modelId="{4F2FB9C6-312C-47C7-BB77-7ED6F2F70DCA}">
      <dgm:prSet/>
      <dgm:spPr/>
      <dgm:t>
        <a:bodyPr/>
        <a:lstStyle/>
        <a:p>
          <a:r>
            <a:rPr lang="en-US" dirty="0"/>
            <a:t>2019</a:t>
          </a:r>
        </a:p>
      </dgm:t>
    </dgm:pt>
    <dgm:pt modelId="{72E6154B-0A6D-417F-A16E-9D7A03410B8E}" type="parTrans" cxnId="{93337F75-7E8E-4352-A330-D38DDBDCE76E}">
      <dgm:prSet/>
      <dgm:spPr/>
      <dgm:t>
        <a:bodyPr/>
        <a:lstStyle/>
        <a:p>
          <a:endParaRPr lang="en-US"/>
        </a:p>
      </dgm:t>
    </dgm:pt>
    <dgm:pt modelId="{E764E8C1-D1B5-4274-AC76-1CA42E81A121}" type="sibTrans" cxnId="{93337F75-7E8E-4352-A330-D38DDBDCE76E}">
      <dgm:prSet/>
      <dgm:spPr/>
      <dgm:t>
        <a:bodyPr/>
        <a:lstStyle/>
        <a:p>
          <a:endParaRPr lang="en-US"/>
        </a:p>
      </dgm:t>
    </dgm:pt>
    <dgm:pt modelId="{F78B66B4-FD07-4FFD-BFA3-AEA01E4360A3}">
      <dgm:prSet/>
      <dgm:spPr/>
      <dgm:t>
        <a:bodyPr/>
        <a:lstStyle/>
        <a:p>
          <a:endParaRPr lang="en-US" dirty="0"/>
        </a:p>
      </dgm:t>
    </dgm:pt>
    <dgm:pt modelId="{3D558B3E-6322-4417-BE17-0F866D656D03}" type="parTrans" cxnId="{D5B4DC20-62C9-429E-B28E-FC004368277E}">
      <dgm:prSet/>
      <dgm:spPr/>
      <dgm:t>
        <a:bodyPr/>
        <a:lstStyle/>
        <a:p>
          <a:endParaRPr lang="en-US"/>
        </a:p>
      </dgm:t>
    </dgm:pt>
    <dgm:pt modelId="{D04DD5D8-ADA5-4239-B08D-0CD13B21311E}" type="sibTrans" cxnId="{D5B4DC20-62C9-429E-B28E-FC004368277E}">
      <dgm:prSet/>
      <dgm:spPr/>
      <dgm:t>
        <a:bodyPr/>
        <a:lstStyle/>
        <a:p>
          <a:endParaRPr lang="en-US"/>
        </a:p>
      </dgm:t>
    </dgm:pt>
    <dgm:pt modelId="{8995164A-B2E1-4D50-9BDF-8B1F485C4209}">
      <dgm:prSet/>
      <dgm:spPr/>
      <dgm:t>
        <a:bodyPr/>
        <a:lstStyle/>
        <a:p>
          <a:r>
            <a:rPr lang="en-US" dirty="0"/>
            <a:t>2001</a:t>
          </a:r>
        </a:p>
      </dgm:t>
    </dgm:pt>
    <dgm:pt modelId="{28D1F382-4B8E-4620-AFD6-079E8F343E6C}" type="sibTrans" cxnId="{C3B84390-2EDA-4BE1-A687-EB7CA7F66BD1}">
      <dgm:prSet/>
      <dgm:spPr/>
      <dgm:t>
        <a:bodyPr/>
        <a:lstStyle/>
        <a:p>
          <a:endParaRPr lang="en-US"/>
        </a:p>
      </dgm:t>
    </dgm:pt>
    <dgm:pt modelId="{3BFA6CDF-23F9-4663-9B2D-E043E53E6291}" type="parTrans" cxnId="{C3B84390-2EDA-4BE1-A687-EB7CA7F66BD1}">
      <dgm:prSet/>
      <dgm:spPr/>
      <dgm:t>
        <a:bodyPr/>
        <a:lstStyle/>
        <a:p>
          <a:endParaRPr lang="en-US"/>
        </a:p>
      </dgm:t>
    </dgm:pt>
    <dgm:pt modelId="{E1E0C50E-73C0-4257-9C39-B671885BAC98}">
      <dgm:prSet custT="1"/>
      <dgm:spPr/>
      <dgm:t>
        <a:bodyPr/>
        <a:lstStyle/>
        <a:p>
          <a:r>
            <a:rPr lang="en-US" sz="1400" kern="1200" dirty="0">
              <a:solidFill>
                <a:prstClr val="black">
                  <a:hueOff val="0"/>
                  <a:satOff val="0"/>
                  <a:lumOff val="0"/>
                  <a:alphaOff val="0"/>
                </a:prstClr>
              </a:solidFill>
              <a:latin typeface="Century Gothic" panose="020B0502020202020204"/>
              <a:ea typeface="+mn-ea"/>
              <a:cs typeface="+mn-cs"/>
            </a:rPr>
            <a:t>Granted China normal MFN Tariffs</a:t>
          </a:r>
        </a:p>
      </dgm:t>
    </dgm:pt>
    <dgm:pt modelId="{B5361973-B6A4-4EEE-9E68-57D97A89887D}" type="sibTrans" cxnId="{D1991ACA-DCBF-4823-ADED-C9E347102AC5}">
      <dgm:prSet/>
      <dgm:spPr/>
      <dgm:t>
        <a:bodyPr/>
        <a:lstStyle/>
        <a:p>
          <a:endParaRPr lang="en-US"/>
        </a:p>
      </dgm:t>
    </dgm:pt>
    <dgm:pt modelId="{265FF296-A501-4605-A529-6339EC9F44E3}" type="parTrans" cxnId="{D1991ACA-DCBF-4823-ADED-C9E347102AC5}">
      <dgm:prSet/>
      <dgm:spPr/>
      <dgm:t>
        <a:bodyPr/>
        <a:lstStyle/>
        <a:p>
          <a:endParaRPr lang="en-US"/>
        </a:p>
      </dgm:t>
    </dgm:pt>
    <dgm:pt modelId="{390CDF3C-8395-3542-9002-D5CABA48A201}">
      <dgm:prSet custT="1"/>
      <dgm:spPr/>
      <dgm:t>
        <a:bodyPr/>
        <a:lstStyle/>
        <a:p>
          <a:r>
            <a:rPr lang="en-US" sz="1400" dirty="0"/>
            <a:t>China’s in WTO</a:t>
          </a:r>
        </a:p>
      </dgm:t>
    </dgm:pt>
    <dgm:pt modelId="{ABEFEEE4-4842-0D49-A279-166EF0A56742}" type="parTrans" cxnId="{72B0F8AC-68AA-6741-8E13-7880ACE8F025}">
      <dgm:prSet/>
      <dgm:spPr/>
      <dgm:t>
        <a:bodyPr/>
        <a:lstStyle/>
        <a:p>
          <a:endParaRPr lang="en-US"/>
        </a:p>
      </dgm:t>
    </dgm:pt>
    <dgm:pt modelId="{10B6BD86-DC1E-AE4F-B4C5-0B2194F3A61D}" type="sibTrans" cxnId="{72B0F8AC-68AA-6741-8E13-7880ACE8F025}">
      <dgm:prSet/>
      <dgm:spPr/>
      <dgm:t>
        <a:bodyPr/>
        <a:lstStyle/>
        <a:p>
          <a:endParaRPr lang="en-US"/>
        </a:p>
      </dgm:t>
    </dgm:pt>
    <dgm:pt modelId="{A0E6F7FD-DD4F-484F-B7DC-2BA5360E1D83}" type="pres">
      <dgm:prSet presAssocID="{9FCE014E-DB2D-47A6-86F4-700744BA19E2}" presName="Name0" presStyleCnt="0">
        <dgm:presLayoutVars>
          <dgm:chMax/>
          <dgm:chPref/>
          <dgm:animLvl val="lvl"/>
        </dgm:presLayoutVars>
      </dgm:prSet>
      <dgm:spPr/>
    </dgm:pt>
    <dgm:pt modelId="{28CE87F3-D035-4F09-BA11-902B22F5AECB}" type="pres">
      <dgm:prSet presAssocID="{D5E789D9-D9A2-45AC-BAF9-1308191BA789}" presName="composite" presStyleCnt="0"/>
      <dgm:spPr/>
    </dgm:pt>
    <dgm:pt modelId="{FE37CCA9-9284-4292-A879-848593CAEC9D}" type="pres">
      <dgm:prSet presAssocID="{D5E789D9-D9A2-45AC-BAF9-1308191BA789}" presName="Parent1" presStyleLbl="alignNode1" presStyleIdx="0" presStyleCnt="5">
        <dgm:presLayoutVars>
          <dgm:chMax val="1"/>
          <dgm:chPref val="1"/>
          <dgm:bulletEnabled val="1"/>
        </dgm:presLayoutVars>
      </dgm:prSet>
      <dgm:spPr/>
    </dgm:pt>
    <dgm:pt modelId="{E2A4ADA9-7498-4652-8D05-C83496543190}" type="pres">
      <dgm:prSet presAssocID="{D5E789D9-D9A2-45AC-BAF9-1308191BA789}" presName="Childtext1" presStyleLbl="revTx" presStyleIdx="0" presStyleCnt="5">
        <dgm:presLayoutVars>
          <dgm:chMax val="0"/>
          <dgm:chPref val="0"/>
          <dgm:bulletEnabled/>
        </dgm:presLayoutVars>
      </dgm:prSet>
      <dgm:spPr/>
    </dgm:pt>
    <dgm:pt modelId="{38F996AC-03C8-4936-B4E9-AAD75BB81A7B}" type="pres">
      <dgm:prSet presAssocID="{D5E789D9-D9A2-45AC-BAF9-1308191BA789}" presName="ConnectLine" presStyleLbl="sibTrans1D1" presStyleIdx="0" presStyleCnt="5"/>
      <dgm:spPr>
        <a:noFill/>
        <a:ln w="12700" cap="rnd" cmpd="sng" algn="ctr">
          <a:solidFill>
            <a:schemeClr val="accent1">
              <a:hueOff val="0"/>
              <a:satOff val="0"/>
              <a:lumOff val="0"/>
              <a:alphaOff val="0"/>
            </a:schemeClr>
          </a:solidFill>
          <a:prstDash val="dash"/>
        </a:ln>
        <a:effectLst/>
      </dgm:spPr>
    </dgm:pt>
    <dgm:pt modelId="{C4270078-E4AD-452C-9053-56957076CB72}" type="pres">
      <dgm:prSet presAssocID="{D5E789D9-D9A2-45AC-BAF9-1308191BA789}" presName="ConnectLineEnd" presStyleLbl="node1" presStyleIdx="0" presStyleCnt="5"/>
      <dgm:spPr/>
    </dgm:pt>
    <dgm:pt modelId="{1586335D-C468-451D-985C-9F3D8F0984E1}" type="pres">
      <dgm:prSet presAssocID="{D5E789D9-D9A2-45AC-BAF9-1308191BA789}" presName="EmptyPane" presStyleCnt="0"/>
      <dgm:spPr/>
    </dgm:pt>
    <dgm:pt modelId="{37EF2938-C35C-4419-90BD-A75A5B3F9E57}" type="pres">
      <dgm:prSet presAssocID="{A9AFE83E-6D8C-4421-B047-95AE8E9BCF60}" presName="spaceBetweenRectangles" presStyleLbl="fgAcc1" presStyleIdx="0" presStyleCnt="4"/>
      <dgm:spPr/>
    </dgm:pt>
    <dgm:pt modelId="{039ED2BB-CCCF-4C28-BDDF-A5CC8BAEC7C0}" type="pres">
      <dgm:prSet presAssocID="{8995164A-B2E1-4D50-9BDF-8B1F485C4209}" presName="composite" presStyleCnt="0"/>
      <dgm:spPr/>
    </dgm:pt>
    <dgm:pt modelId="{99EE0172-308E-4E7D-809D-ADEFD0F4FC74}" type="pres">
      <dgm:prSet presAssocID="{8995164A-B2E1-4D50-9BDF-8B1F485C4209}" presName="Parent1" presStyleLbl="alignNode1" presStyleIdx="1" presStyleCnt="5">
        <dgm:presLayoutVars>
          <dgm:chMax val="1"/>
          <dgm:chPref val="1"/>
          <dgm:bulletEnabled val="1"/>
        </dgm:presLayoutVars>
      </dgm:prSet>
      <dgm:spPr/>
    </dgm:pt>
    <dgm:pt modelId="{CC7D06F0-6964-4AB7-AC20-7308EDF5AC1C}" type="pres">
      <dgm:prSet presAssocID="{8995164A-B2E1-4D50-9BDF-8B1F485C4209}" presName="Childtext1" presStyleLbl="revTx" presStyleIdx="1" presStyleCnt="5">
        <dgm:presLayoutVars>
          <dgm:chMax val="0"/>
          <dgm:chPref val="0"/>
          <dgm:bulletEnabled/>
        </dgm:presLayoutVars>
      </dgm:prSet>
      <dgm:spPr/>
    </dgm:pt>
    <dgm:pt modelId="{ABF04633-E89E-4A72-8B8C-50D391BA3C26}" type="pres">
      <dgm:prSet presAssocID="{8995164A-B2E1-4D50-9BDF-8B1F485C4209}" presName="ConnectLine" presStyleLbl="sibTrans1D1" presStyleIdx="1" presStyleCnt="5"/>
      <dgm:spPr>
        <a:noFill/>
        <a:ln w="12700" cap="rnd" cmpd="sng" algn="ctr">
          <a:solidFill>
            <a:schemeClr val="accent1">
              <a:hueOff val="0"/>
              <a:satOff val="0"/>
              <a:lumOff val="0"/>
              <a:alphaOff val="0"/>
            </a:schemeClr>
          </a:solidFill>
          <a:prstDash val="dash"/>
        </a:ln>
        <a:effectLst/>
      </dgm:spPr>
    </dgm:pt>
    <dgm:pt modelId="{DA16B8E0-AEA5-4237-BC93-75EE796AF733}" type="pres">
      <dgm:prSet presAssocID="{8995164A-B2E1-4D50-9BDF-8B1F485C4209}" presName="ConnectLineEnd" presStyleLbl="node1" presStyleIdx="1" presStyleCnt="5"/>
      <dgm:spPr/>
    </dgm:pt>
    <dgm:pt modelId="{78362912-A67E-4E3C-87B8-9C77B716A073}" type="pres">
      <dgm:prSet presAssocID="{8995164A-B2E1-4D50-9BDF-8B1F485C4209}" presName="EmptyPane" presStyleCnt="0"/>
      <dgm:spPr/>
    </dgm:pt>
    <dgm:pt modelId="{DEF8ADEE-3CDD-481C-92FD-7B762B5FF6C9}" type="pres">
      <dgm:prSet presAssocID="{28D1F382-4B8E-4620-AFD6-079E8F343E6C}" presName="spaceBetweenRectangles" presStyleLbl="fgAcc1" presStyleIdx="1" presStyleCnt="4"/>
      <dgm:spPr/>
    </dgm:pt>
    <dgm:pt modelId="{2F55FC45-6B82-4E4F-A393-B1A557451D0E}" type="pres">
      <dgm:prSet presAssocID="{D485112C-53F1-4CDF-942F-B3178A5D5DC8}" presName="composite" presStyleCnt="0"/>
      <dgm:spPr/>
    </dgm:pt>
    <dgm:pt modelId="{72A03881-9797-4744-B913-19C7215C5AD9}" type="pres">
      <dgm:prSet presAssocID="{D485112C-53F1-4CDF-942F-B3178A5D5DC8}" presName="Parent1" presStyleLbl="alignNode1" presStyleIdx="2" presStyleCnt="5">
        <dgm:presLayoutVars>
          <dgm:chMax val="1"/>
          <dgm:chPref val="1"/>
          <dgm:bulletEnabled val="1"/>
        </dgm:presLayoutVars>
      </dgm:prSet>
      <dgm:spPr/>
    </dgm:pt>
    <dgm:pt modelId="{265FD741-EB30-48CC-A9E9-1207EC542954}" type="pres">
      <dgm:prSet presAssocID="{D485112C-53F1-4CDF-942F-B3178A5D5DC8}" presName="Childtext1" presStyleLbl="revTx" presStyleIdx="2" presStyleCnt="5">
        <dgm:presLayoutVars>
          <dgm:chMax val="0"/>
          <dgm:chPref val="0"/>
          <dgm:bulletEnabled/>
        </dgm:presLayoutVars>
      </dgm:prSet>
      <dgm:spPr/>
    </dgm:pt>
    <dgm:pt modelId="{13F8CA31-08BC-4A12-B5BF-EB8C89B7862E}" type="pres">
      <dgm:prSet presAssocID="{D485112C-53F1-4CDF-942F-B3178A5D5DC8}" presName="ConnectLine" presStyleLbl="sibTrans1D1" presStyleIdx="2" presStyleCnt="5"/>
      <dgm:spPr>
        <a:noFill/>
        <a:ln w="12700" cap="rnd" cmpd="sng" algn="ctr">
          <a:solidFill>
            <a:schemeClr val="accent1">
              <a:hueOff val="0"/>
              <a:satOff val="0"/>
              <a:lumOff val="0"/>
              <a:alphaOff val="0"/>
            </a:schemeClr>
          </a:solidFill>
          <a:prstDash val="dash"/>
        </a:ln>
        <a:effectLst/>
      </dgm:spPr>
    </dgm:pt>
    <dgm:pt modelId="{5D750D68-19A3-43DE-948A-83E7CC1EA949}" type="pres">
      <dgm:prSet presAssocID="{D485112C-53F1-4CDF-942F-B3178A5D5DC8}" presName="ConnectLineEnd" presStyleLbl="node1" presStyleIdx="2" presStyleCnt="5"/>
      <dgm:spPr/>
    </dgm:pt>
    <dgm:pt modelId="{84214BC3-D534-4B20-891E-D5C55C7C6F72}" type="pres">
      <dgm:prSet presAssocID="{D485112C-53F1-4CDF-942F-B3178A5D5DC8}" presName="EmptyPane" presStyleCnt="0"/>
      <dgm:spPr/>
    </dgm:pt>
    <dgm:pt modelId="{F6AE1320-CDD3-4A7A-82B3-B5FC2587C227}" type="pres">
      <dgm:prSet presAssocID="{B4B81C00-2857-479E-8B14-1A525E31343F}" presName="spaceBetweenRectangles" presStyleLbl="fgAcc1" presStyleIdx="2" presStyleCnt="4"/>
      <dgm:spPr/>
    </dgm:pt>
    <dgm:pt modelId="{E88F9B48-81AE-4FB2-AAA1-762C5CC02124}" type="pres">
      <dgm:prSet presAssocID="{31ED2C1C-0880-40EC-A423-099FDCE71E06}" presName="composite" presStyleCnt="0"/>
      <dgm:spPr/>
    </dgm:pt>
    <dgm:pt modelId="{4C98A312-231E-4EE3-A8C4-F7E13524E89E}" type="pres">
      <dgm:prSet presAssocID="{31ED2C1C-0880-40EC-A423-099FDCE71E06}" presName="Parent1" presStyleLbl="alignNode1" presStyleIdx="3" presStyleCnt="5">
        <dgm:presLayoutVars>
          <dgm:chMax val="1"/>
          <dgm:chPref val="1"/>
          <dgm:bulletEnabled val="1"/>
        </dgm:presLayoutVars>
      </dgm:prSet>
      <dgm:spPr/>
    </dgm:pt>
    <dgm:pt modelId="{951D8B04-B000-4931-803C-0068D393471A}" type="pres">
      <dgm:prSet presAssocID="{31ED2C1C-0880-40EC-A423-099FDCE71E06}" presName="Childtext1" presStyleLbl="revTx" presStyleIdx="3" presStyleCnt="5">
        <dgm:presLayoutVars>
          <dgm:chMax val="0"/>
          <dgm:chPref val="0"/>
          <dgm:bulletEnabled/>
        </dgm:presLayoutVars>
      </dgm:prSet>
      <dgm:spPr/>
    </dgm:pt>
    <dgm:pt modelId="{19AF2603-3B47-4AEE-A9F8-E73016B26E20}" type="pres">
      <dgm:prSet presAssocID="{31ED2C1C-0880-40EC-A423-099FDCE71E06}" presName="ConnectLine" presStyleLbl="sibTrans1D1" presStyleIdx="3" presStyleCnt="5"/>
      <dgm:spPr>
        <a:noFill/>
        <a:ln w="12700" cap="rnd" cmpd="sng" algn="ctr">
          <a:solidFill>
            <a:schemeClr val="accent1">
              <a:hueOff val="0"/>
              <a:satOff val="0"/>
              <a:lumOff val="0"/>
              <a:alphaOff val="0"/>
            </a:schemeClr>
          </a:solidFill>
          <a:prstDash val="dash"/>
        </a:ln>
        <a:effectLst/>
      </dgm:spPr>
    </dgm:pt>
    <dgm:pt modelId="{4B8B24CE-72AB-4EED-898A-0F10FFC56F4F}" type="pres">
      <dgm:prSet presAssocID="{31ED2C1C-0880-40EC-A423-099FDCE71E06}" presName="ConnectLineEnd" presStyleLbl="node1" presStyleIdx="3" presStyleCnt="5"/>
      <dgm:spPr/>
    </dgm:pt>
    <dgm:pt modelId="{BAEF60F4-4F9C-474B-9E53-208E293B8CCD}" type="pres">
      <dgm:prSet presAssocID="{31ED2C1C-0880-40EC-A423-099FDCE71E06}" presName="EmptyPane" presStyleCnt="0"/>
      <dgm:spPr/>
    </dgm:pt>
    <dgm:pt modelId="{82EF3625-93DE-48EB-BEFB-E727E5470AB8}" type="pres">
      <dgm:prSet presAssocID="{57544F5F-76F6-4E7F-8253-C3188E34C793}" presName="spaceBetweenRectangles" presStyleLbl="fgAcc1" presStyleIdx="3" presStyleCnt="4"/>
      <dgm:spPr/>
    </dgm:pt>
    <dgm:pt modelId="{0B2C68E4-127A-4B25-B6FB-EC64C5728D0C}" type="pres">
      <dgm:prSet presAssocID="{4F2FB9C6-312C-47C7-BB77-7ED6F2F70DCA}" presName="composite" presStyleCnt="0"/>
      <dgm:spPr/>
    </dgm:pt>
    <dgm:pt modelId="{1CD23DF8-A88E-4841-97F7-DA1144B3FC9A}" type="pres">
      <dgm:prSet presAssocID="{4F2FB9C6-312C-47C7-BB77-7ED6F2F70DCA}" presName="Parent1" presStyleLbl="alignNode1" presStyleIdx="4" presStyleCnt="5">
        <dgm:presLayoutVars>
          <dgm:chMax val="1"/>
          <dgm:chPref val="1"/>
          <dgm:bulletEnabled val="1"/>
        </dgm:presLayoutVars>
      </dgm:prSet>
      <dgm:spPr/>
    </dgm:pt>
    <dgm:pt modelId="{AD1C2786-94B6-4A29-87D4-8ADB1C16540C}" type="pres">
      <dgm:prSet presAssocID="{4F2FB9C6-312C-47C7-BB77-7ED6F2F70DCA}" presName="Childtext1" presStyleLbl="revTx" presStyleIdx="4" presStyleCnt="5">
        <dgm:presLayoutVars>
          <dgm:chMax val="0"/>
          <dgm:chPref val="0"/>
          <dgm:bulletEnabled/>
        </dgm:presLayoutVars>
      </dgm:prSet>
      <dgm:spPr/>
    </dgm:pt>
    <dgm:pt modelId="{EBC439CA-582A-4A4E-A2B4-9A5C268F7BB7}" type="pres">
      <dgm:prSet presAssocID="{4F2FB9C6-312C-47C7-BB77-7ED6F2F70DCA}" presName="ConnectLine" presStyleLbl="sibTrans1D1" presStyleIdx="4" presStyleCnt="5"/>
      <dgm:spPr>
        <a:noFill/>
        <a:ln w="12700" cap="rnd" cmpd="sng" algn="ctr">
          <a:solidFill>
            <a:schemeClr val="accent1">
              <a:hueOff val="0"/>
              <a:satOff val="0"/>
              <a:lumOff val="0"/>
              <a:alphaOff val="0"/>
            </a:schemeClr>
          </a:solidFill>
          <a:prstDash val="dash"/>
        </a:ln>
        <a:effectLst/>
      </dgm:spPr>
    </dgm:pt>
    <dgm:pt modelId="{7F321FCA-949E-4FAB-834A-80606656C1A4}" type="pres">
      <dgm:prSet presAssocID="{4F2FB9C6-312C-47C7-BB77-7ED6F2F70DCA}" presName="ConnectLineEnd" presStyleLbl="node1" presStyleIdx="4" presStyleCnt="5"/>
      <dgm:spPr/>
    </dgm:pt>
    <dgm:pt modelId="{DCF2AED8-CE30-4E97-8633-0D942827719E}" type="pres">
      <dgm:prSet presAssocID="{4F2FB9C6-312C-47C7-BB77-7ED6F2F70DCA}" presName="EmptyPane" presStyleCnt="0"/>
      <dgm:spPr/>
    </dgm:pt>
  </dgm:ptLst>
  <dgm:cxnLst>
    <dgm:cxn modelId="{C9CD0706-6B2D-49E6-ADDF-E2DAA4BC0B11}" type="presOf" srcId="{8995164A-B2E1-4D50-9BDF-8B1F485C4209}" destId="{99EE0172-308E-4E7D-809D-ADEFD0F4FC74}" srcOrd="0" destOrd="0" presId="urn:microsoft.com/office/officeart/2016/7/layout/HexagonTimeline"/>
    <dgm:cxn modelId="{F50FA90C-013A-44B7-88F0-85B27A41EB0E}" srcId="{9FCE014E-DB2D-47A6-86F4-700744BA19E2}" destId="{31ED2C1C-0880-40EC-A423-099FDCE71E06}" srcOrd="3" destOrd="0" parTransId="{A16039F0-30E5-4560-9474-39EC3D2AABCA}" sibTransId="{57544F5F-76F6-4E7F-8253-C3188E34C793}"/>
    <dgm:cxn modelId="{D5B4DC20-62C9-429E-B28E-FC004368277E}" srcId="{4F2FB9C6-312C-47C7-BB77-7ED6F2F70DCA}" destId="{F78B66B4-FD07-4FFD-BFA3-AEA01E4360A3}" srcOrd="0" destOrd="0" parTransId="{3D558B3E-6322-4417-BE17-0F866D656D03}" sibTransId="{D04DD5D8-ADA5-4239-B08D-0CD13B21311E}"/>
    <dgm:cxn modelId="{ED10C428-44B9-4300-83B0-3B1D6121FB5E}" srcId="{31ED2C1C-0880-40EC-A423-099FDCE71E06}" destId="{A2F32125-C464-489F-89BB-DE0D10D70265}" srcOrd="0" destOrd="0" parTransId="{A0E5D105-DDF5-410B-8ED4-022D15E38074}" sibTransId="{2BDFDA0D-59DC-4E95-92BD-8F5AF89272B5}"/>
    <dgm:cxn modelId="{77222852-BDC9-471D-9C5F-4F262B96EA5B}" type="presOf" srcId="{D485112C-53F1-4CDF-942F-B3178A5D5DC8}" destId="{72A03881-9797-4744-B913-19C7215C5AD9}" srcOrd="0" destOrd="0" presId="urn:microsoft.com/office/officeart/2016/7/layout/HexagonTimeline"/>
    <dgm:cxn modelId="{C00D1360-A389-49DF-97AB-AAAA4B2BF469}" type="presOf" srcId="{D5E789D9-D9A2-45AC-BAF9-1308191BA789}" destId="{FE37CCA9-9284-4292-A879-848593CAEC9D}" srcOrd="0" destOrd="0" presId="urn:microsoft.com/office/officeart/2016/7/layout/HexagonTimeline"/>
    <dgm:cxn modelId="{51BC6168-8189-4D31-A2D9-BDF517434D28}" srcId="{D485112C-53F1-4CDF-942F-B3178A5D5DC8}" destId="{4491FF9F-1E44-4C36-BC2C-5B55ED600E79}" srcOrd="0" destOrd="0" parTransId="{C48EADD7-6584-4B55-A178-B27F9427FBFF}" sibTransId="{3AF71B4F-B5EB-4800-9258-CB2378F73949}"/>
    <dgm:cxn modelId="{93337F75-7E8E-4352-A330-D38DDBDCE76E}" srcId="{9FCE014E-DB2D-47A6-86F4-700744BA19E2}" destId="{4F2FB9C6-312C-47C7-BB77-7ED6F2F70DCA}" srcOrd="4" destOrd="0" parTransId="{72E6154B-0A6D-417F-A16E-9D7A03410B8E}" sibTransId="{E764E8C1-D1B5-4274-AC76-1CA42E81A121}"/>
    <dgm:cxn modelId="{D2E2B977-38C3-4B6F-ABF6-6DF60DD5A34A}" srcId="{9FCE014E-DB2D-47A6-86F4-700744BA19E2}" destId="{D5E789D9-D9A2-45AC-BAF9-1308191BA789}" srcOrd="0" destOrd="0" parTransId="{6D2538D1-07F6-4AD0-A180-0652C7ED8A0F}" sibTransId="{A9AFE83E-6D8C-4421-B047-95AE8E9BCF60}"/>
    <dgm:cxn modelId="{85026580-A207-4714-B750-3885A510DE66}" srcId="{9FCE014E-DB2D-47A6-86F4-700744BA19E2}" destId="{D485112C-53F1-4CDF-942F-B3178A5D5DC8}" srcOrd="2" destOrd="0" parTransId="{22ABC1AE-285A-4722-9410-15484FBDCFEB}" sibTransId="{B4B81C00-2857-479E-8B14-1A525E31343F}"/>
    <dgm:cxn modelId="{9F0CB586-7B43-4480-B779-F8514B9D3BD7}" type="presOf" srcId="{E1E0C50E-73C0-4257-9C39-B671885BAC98}" destId="{E2A4ADA9-7498-4652-8D05-C83496543190}" srcOrd="0" destOrd="0" presId="urn:microsoft.com/office/officeart/2016/7/layout/HexagonTimeline"/>
    <dgm:cxn modelId="{9548148B-DDA7-4123-A988-06A7D8BFA2A1}" type="presOf" srcId="{F78B66B4-FD07-4FFD-BFA3-AEA01E4360A3}" destId="{AD1C2786-94B6-4A29-87D4-8ADB1C16540C}" srcOrd="0" destOrd="0" presId="urn:microsoft.com/office/officeart/2016/7/layout/HexagonTimeline"/>
    <dgm:cxn modelId="{C3B84390-2EDA-4BE1-A687-EB7CA7F66BD1}" srcId="{9FCE014E-DB2D-47A6-86F4-700744BA19E2}" destId="{8995164A-B2E1-4D50-9BDF-8B1F485C4209}" srcOrd="1" destOrd="0" parTransId="{3BFA6CDF-23F9-4663-9B2D-E043E53E6291}" sibTransId="{28D1F382-4B8E-4620-AFD6-079E8F343E6C}"/>
    <dgm:cxn modelId="{2F274697-24AA-4F5E-B84D-212B10FDC28A}" type="presOf" srcId="{4F2FB9C6-312C-47C7-BB77-7ED6F2F70DCA}" destId="{1CD23DF8-A88E-4841-97F7-DA1144B3FC9A}" srcOrd="0" destOrd="0" presId="urn:microsoft.com/office/officeart/2016/7/layout/HexagonTimeline"/>
    <dgm:cxn modelId="{3A56BF97-DBD4-4812-BBA1-9A5F519EE31E}" type="presOf" srcId="{31ED2C1C-0880-40EC-A423-099FDCE71E06}" destId="{4C98A312-231E-4EE3-A8C4-F7E13524E89E}" srcOrd="0" destOrd="0" presId="urn:microsoft.com/office/officeart/2016/7/layout/HexagonTimeline"/>
    <dgm:cxn modelId="{DE8B4DA5-1B29-4CF1-85B9-0B7AFE606D7E}" type="presOf" srcId="{4491FF9F-1E44-4C36-BC2C-5B55ED600E79}" destId="{265FD741-EB30-48CC-A9E9-1207EC542954}" srcOrd="0" destOrd="0" presId="urn:microsoft.com/office/officeart/2016/7/layout/HexagonTimeline"/>
    <dgm:cxn modelId="{72B0F8AC-68AA-6741-8E13-7880ACE8F025}" srcId="{8995164A-B2E1-4D50-9BDF-8B1F485C4209}" destId="{390CDF3C-8395-3542-9002-D5CABA48A201}" srcOrd="0" destOrd="0" parTransId="{ABEFEEE4-4842-0D49-A279-166EF0A56742}" sibTransId="{10B6BD86-DC1E-AE4F-B4C5-0B2194F3A61D}"/>
    <dgm:cxn modelId="{D29355B4-EAFC-490E-895A-AA500488AA4F}" type="presOf" srcId="{9FCE014E-DB2D-47A6-86F4-700744BA19E2}" destId="{A0E6F7FD-DD4F-484F-B7DC-2BA5360E1D83}" srcOrd="0" destOrd="0" presId="urn:microsoft.com/office/officeart/2016/7/layout/HexagonTimeline"/>
    <dgm:cxn modelId="{D1991ACA-DCBF-4823-ADED-C9E347102AC5}" srcId="{D5E789D9-D9A2-45AC-BAF9-1308191BA789}" destId="{E1E0C50E-73C0-4257-9C39-B671885BAC98}" srcOrd="0" destOrd="0" parTransId="{265FF296-A501-4605-A529-6339EC9F44E3}" sibTransId="{B5361973-B6A4-4EEE-9E68-57D97A89887D}"/>
    <dgm:cxn modelId="{99C1CED5-A7DE-4B4B-9E31-EC0F44644B8F}" type="presOf" srcId="{390CDF3C-8395-3542-9002-D5CABA48A201}" destId="{CC7D06F0-6964-4AB7-AC20-7308EDF5AC1C}" srcOrd="0" destOrd="0" presId="urn:microsoft.com/office/officeart/2016/7/layout/HexagonTimeline"/>
    <dgm:cxn modelId="{F37AA0FF-5F3D-4A66-9748-9DFA8A795578}" type="presOf" srcId="{A2F32125-C464-489F-89BB-DE0D10D70265}" destId="{951D8B04-B000-4931-803C-0068D393471A}" srcOrd="0" destOrd="0" presId="urn:microsoft.com/office/officeart/2016/7/layout/HexagonTimeline"/>
    <dgm:cxn modelId="{5361BFA9-28A6-47C0-9C76-817FA6F28AAB}" type="presParOf" srcId="{A0E6F7FD-DD4F-484F-B7DC-2BA5360E1D83}" destId="{28CE87F3-D035-4F09-BA11-902B22F5AECB}" srcOrd="0" destOrd="0" presId="urn:microsoft.com/office/officeart/2016/7/layout/HexagonTimeline"/>
    <dgm:cxn modelId="{0A32E9AE-9FC8-431A-A750-368E91D20EF2}" type="presParOf" srcId="{28CE87F3-D035-4F09-BA11-902B22F5AECB}" destId="{FE37CCA9-9284-4292-A879-848593CAEC9D}" srcOrd="0" destOrd="0" presId="urn:microsoft.com/office/officeart/2016/7/layout/HexagonTimeline"/>
    <dgm:cxn modelId="{8D8355DF-C778-468A-A9C8-B73AD2584BF9}" type="presParOf" srcId="{28CE87F3-D035-4F09-BA11-902B22F5AECB}" destId="{E2A4ADA9-7498-4652-8D05-C83496543190}" srcOrd="1" destOrd="0" presId="urn:microsoft.com/office/officeart/2016/7/layout/HexagonTimeline"/>
    <dgm:cxn modelId="{4FB69E6D-0C27-4441-AE7F-6EAABF9B3CF3}" type="presParOf" srcId="{28CE87F3-D035-4F09-BA11-902B22F5AECB}" destId="{38F996AC-03C8-4936-B4E9-AAD75BB81A7B}" srcOrd="2" destOrd="0" presId="urn:microsoft.com/office/officeart/2016/7/layout/HexagonTimeline"/>
    <dgm:cxn modelId="{54079AA7-E168-490F-8E93-D42B750ECADE}" type="presParOf" srcId="{28CE87F3-D035-4F09-BA11-902B22F5AECB}" destId="{C4270078-E4AD-452C-9053-56957076CB72}" srcOrd="3" destOrd="0" presId="urn:microsoft.com/office/officeart/2016/7/layout/HexagonTimeline"/>
    <dgm:cxn modelId="{DA79AD9B-7D7B-4143-9058-9D83CC309216}" type="presParOf" srcId="{28CE87F3-D035-4F09-BA11-902B22F5AECB}" destId="{1586335D-C468-451D-985C-9F3D8F0984E1}" srcOrd="4" destOrd="0" presId="urn:microsoft.com/office/officeart/2016/7/layout/HexagonTimeline"/>
    <dgm:cxn modelId="{976A2A53-3E48-4B95-8002-947F4DBFC425}" type="presParOf" srcId="{A0E6F7FD-DD4F-484F-B7DC-2BA5360E1D83}" destId="{37EF2938-C35C-4419-90BD-A75A5B3F9E57}" srcOrd="1" destOrd="0" presId="urn:microsoft.com/office/officeart/2016/7/layout/HexagonTimeline"/>
    <dgm:cxn modelId="{B543D5A3-9A34-4C67-96D0-39A03B6FC64F}" type="presParOf" srcId="{A0E6F7FD-DD4F-484F-B7DC-2BA5360E1D83}" destId="{039ED2BB-CCCF-4C28-BDDF-A5CC8BAEC7C0}" srcOrd="2" destOrd="0" presId="urn:microsoft.com/office/officeart/2016/7/layout/HexagonTimeline"/>
    <dgm:cxn modelId="{9378B5C0-A571-4300-B79B-E9124F248EFC}" type="presParOf" srcId="{039ED2BB-CCCF-4C28-BDDF-A5CC8BAEC7C0}" destId="{99EE0172-308E-4E7D-809D-ADEFD0F4FC74}" srcOrd="0" destOrd="0" presId="urn:microsoft.com/office/officeart/2016/7/layout/HexagonTimeline"/>
    <dgm:cxn modelId="{6F3A1EC5-44C1-403C-B693-E9F0909B8061}" type="presParOf" srcId="{039ED2BB-CCCF-4C28-BDDF-A5CC8BAEC7C0}" destId="{CC7D06F0-6964-4AB7-AC20-7308EDF5AC1C}" srcOrd="1" destOrd="0" presId="urn:microsoft.com/office/officeart/2016/7/layout/HexagonTimeline"/>
    <dgm:cxn modelId="{2C7891A0-2D3C-4DBD-BC8E-3F148ADA5904}" type="presParOf" srcId="{039ED2BB-CCCF-4C28-BDDF-A5CC8BAEC7C0}" destId="{ABF04633-E89E-4A72-8B8C-50D391BA3C26}" srcOrd="2" destOrd="0" presId="urn:microsoft.com/office/officeart/2016/7/layout/HexagonTimeline"/>
    <dgm:cxn modelId="{42240D61-0B0D-48E7-A99D-6A772DB0E057}" type="presParOf" srcId="{039ED2BB-CCCF-4C28-BDDF-A5CC8BAEC7C0}" destId="{DA16B8E0-AEA5-4237-BC93-75EE796AF733}" srcOrd="3" destOrd="0" presId="urn:microsoft.com/office/officeart/2016/7/layout/HexagonTimeline"/>
    <dgm:cxn modelId="{5D9F51EB-9360-400B-83BF-93CE89807BF4}" type="presParOf" srcId="{039ED2BB-CCCF-4C28-BDDF-A5CC8BAEC7C0}" destId="{78362912-A67E-4E3C-87B8-9C77B716A073}" srcOrd="4" destOrd="0" presId="urn:microsoft.com/office/officeart/2016/7/layout/HexagonTimeline"/>
    <dgm:cxn modelId="{42C21594-A0EF-43E6-90D3-DBA5F781A57B}" type="presParOf" srcId="{A0E6F7FD-DD4F-484F-B7DC-2BA5360E1D83}" destId="{DEF8ADEE-3CDD-481C-92FD-7B762B5FF6C9}" srcOrd="3" destOrd="0" presId="urn:microsoft.com/office/officeart/2016/7/layout/HexagonTimeline"/>
    <dgm:cxn modelId="{B034E185-AE08-454B-BEDF-A7AC50144F24}" type="presParOf" srcId="{A0E6F7FD-DD4F-484F-B7DC-2BA5360E1D83}" destId="{2F55FC45-6B82-4E4F-A393-B1A557451D0E}" srcOrd="4" destOrd="0" presId="urn:microsoft.com/office/officeart/2016/7/layout/HexagonTimeline"/>
    <dgm:cxn modelId="{A99CF49F-FE5D-4A99-90CD-883EE1BF221D}" type="presParOf" srcId="{2F55FC45-6B82-4E4F-A393-B1A557451D0E}" destId="{72A03881-9797-4744-B913-19C7215C5AD9}" srcOrd="0" destOrd="0" presId="urn:microsoft.com/office/officeart/2016/7/layout/HexagonTimeline"/>
    <dgm:cxn modelId="{EB4E2586-2D6A-478B-967A-6A3E6252F686}" type="presParOf" srcId="{2F55FC45-6B82-4E4F-A393-B1A557451D0E}" destId="{265FD741-EB30-48CC-A9E9-1207EC542954}" srcOrd="1" destOrd="0" presId="urn:microsoft.com/office/officeart/2016/7/layout/HexagonTimeline"/>
    <dgm:cxn modelId="{5D34A8E4-DBCA-4616-9BA1-C535B1D79896}" type="presParOf" srcId="{2F55FC45-6B82-4E4F-A393-B1A557451D0E}" destId="{13F8CA31-08BC-4A12-B5BF-EB8C89B7862E}" srcOrd="2" destOrd="0" presId="urn:microsoft.com/office/officeart/2016/7/layout/HexagonTimeline"/>
    <dgm:cxn modelId="{232B7D3C-F4C8-41FB-BF0E-D60C1F0BFAB9}" type="presParOf" srcId="{2F55FC45-6B82-4E4F-A393-B1A557451D0E}" destId="{5D750D68-19A3-43DE-948A-83E7CC1EA949}" srcOrd="3" destOrd="0" presId="urn:microsoft.com/office/officeart/2016/7/layout/HexagonTimeline"/>
    <dgm:cxn modelId="{D19B5534-128A-4A7E-BD1B-F0A9732B20AE}" type="presParOf" srcId="{2F55FC45-6B82-4E4F-A393-B1A557451D0E}" destId="{84214BC3-D534-4B20-891E-D5C55C7C6F72}" srcOrd="4" destOrd="0" presId="urn:microsoft.com/office/officeart/2016/7/layout/HexagonTimeline"/>
    <dgm:cxn modelId="{63C9EAA2-A4E9-4A91-9247-9CE1411C86D0}" type="presParOf" srcId="{A0E6F7FD-DD4F-484F-B7DC-2BA5360E1D83}" destId="{F6AE1320-CDD3-4A7A-82B3-B5FC2587C227}" srcOrd="5" destOrd="0" presId="urn:microsoft.com/office/officeart/2016/7/layout/HexagonTimeline"/>
    <dgm:cxn modelId="{5FBA88C0-7CCF-4709-8DD5-737D3B2824BC}" type="presParOf" srcId="{A0E6F7FD-DD4F-484F-B7DC-2BA5360E1D83}" destId="{E88F9B48-81AE-4FB2-AAA1-762C5CC02124}" srcOrd="6" destOrd="0" presId="urn:microsoft.com/office/officeart/2016/7/layout/HexagonTimeline"/>
    <dgm:cxn modelId="{C3950BF1-53F9-426E-9649-8E057D178F32}" type="presParOf" srcId="{E88F9B48-81AE-4FB2-AAA1-762C5CC02124}" destId="{4C98A312-231E-4EE3-A8C4-F7E13524E89E}" srcOrd="0" destOrd="0" presId="urn:microsoft.com/office/officeart/2016/7/layout/HexagonTimeline"/>
    <dgm:cxn modelId="{B7B57B9F-5F8B-4748-A7D8-A8562DAD0DD0}" type="presParOf" srcId="{E88F9B48-81AE-4FB2-AAA1-762C5CC02124}" destId="{951D8B04-B000-4931-803C-0068D393471A}" srcOrd="1" destOrd="0" presId="urn:microsoft.com/office/officeart/2016/7/layout/HexagonTimeline"/>
    <dgm:cxn modelId="{39506362-9AB2-470B-BF76-13A0677D5D78}" type="presParOf" srcId="{E88F9B48-81AE-4FB2-AAA1-762C5CC02124}" destId="{19AF2603-3B47-4AEE-A9F8-E73016B26E20}" srcOrd="2" destOrd="0" presId="urn:microsoft.com/office/officeart/2016/7/layout/HexagonTimeline"/>
    <dgm:cxn modelId="{C383999E-1BA7-41E4-BFD5-745B6208860B}" type="presParOf" srcId="{E88F9B48-81AE-4FB2-AAA1-762C5CC02124}" destId="{4B8B24CE-72AB-4EED-898A-0F10FFC56F4F}" srcOrd="3" destOrd="0" presId="urn:microsoft.com/office/officeart/2016/7/layout/HexagonTimeline"/>
    <dgm:cxn modelId="{514A1FE0-EC0C-44FC-95D3-A2C53238A4AC}" type="presParOf" srcId="{E88F9B48-81AE-4FB2-AAA1-762C5CC02124}" destId="{BAEF60F4-4F9C-474B-9E53-208E293B8CCD}" srcOrd="4" destOrd="0" presId="urn:microsoft.com/office/officeart/2016/7/layout/HexagonTimeline"/>
    <dgm:cxn modelId="{A6FFDCAC-5144-4EA2-B441-11F6A23C4A3E}" type="presParOf" srcId="{A0E6F7FD-DD4F-484F-B7DC-2BA5360E1D83}" destId="{82EF3625-93DE-48EB-BEFB-E727E5470AB8}" srcOrd="7" destOrd="0" presId="urn:microsoft.com/office/officeart/2016/7/layout/HexagonTimeline"/>
    <dgm:cxn modelId="{BCE0BD06-F100-4C91-B9B3-5B62D30E6902}" type="presParOf" srcId="{A0E6F7FD-DD4F-484F-B7DC-2BA5360E1D83}" destId="{0B2C68E4-127A-4B25-B6FB-EC64C5728D0C}" srcOrd="8" destOrd="0" presId="urn:microsoft.com/office/officeart/2016/7/layout/HexagonTimeline"/>
    <dgm:cxn modelId="{193C2E2B-7D84-4BFA-B72E-15B4F2253A96}" type="presParOf" srcId="{0B2C68E4-127A-4B25-B6FB-EC64C5728D0C}" destId="{1CD23DF8-A88E-4841-97F7-DA1144B3FC9A}" srcOrd="0" destOrd="0" presId="urn:microsoft.com/office/officeart/2016/7/layout/HexagonTimeline"/>
    <dgm:cxn modelId="{E10C072B-76C7-4105-9A43-DD0B2F7B3B07}" type="presParOf" srcId="{0B2C68E4-127A-4B25-B6FB-EC64C5728D0C}" destId="{AD1C2786-94B6-4A29-87D4-8ADB1C16540C}" srcOrd="1" destOrd="0" presId="urn:microsoft.com/office/officeart/2016/7/layout/HexagonTimeline"/>
    <dgm:cxn modelId="{D3D20C06-1290-4DAA-8640-BC28BBEBD880}" type="presParOf" srcId="{0B2C68E4-127A-4B25-B6FB-EC64C5728D0C}" destId="{EBC439CA-582A-4A4E-A2B4-9A5C268F7BB7}" srcOrd="2" destOrd="0" presId="urn:microsoft.com/office/officeart/2016/7/layout/HexagonTimeline"/>
    <dgm:cxn modelId="{94C89349-EDB5-4BB2-B4F6-BA894AA778AC}" type="presParOf" srcId="{0B2C68E4-127A-4B25-B6FB-EC64C5728D0C}" destId="{7F321FCA-949E-4FAB-834A-80606656C1A4}" srcOrd="3" destOrd="0" presId="urn:microsoft.com/office/officeart/2016/7/layout/HexagonTimeline"/>
    <dgm:cxn modelId="{969D5FCD-A339-4242-B8FD-FC369ED3EA42}" type="presParOf" srcId="{0B2C68E4-127A-4B25-B6FB-EC64C5728D0C}" destId="{DCF2AED8-CE30-4E97-8633-0D942827719E}"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4F4FA-2F06-944B-8132-F8C3B33A8518}"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880E1D-485C-944B-89C1-4A48CE7ECEA7}">
      <dgm:prSet phldrT="[Text]"/>
      <dgm:spPr/>
      <dgm:t>
        <a:bodyPr/>
        <a:lstStyle/>
        <a:p>
          <a:r>
            <a:rPr lang="en-US" dirty="0"/>
            <a:t>Chinese Government</a:t>
          </a:r>
        </a:p>
      </dgm:t>
    </dgm:pt>
    <dgm:pt modelId="{7AD2985A-DC6F-C741-B131-51611209F9B1}" type="parTrans" cxnId="{BD9B1650-5344-9747-9DF6-D9F7F0D6A640}">
      <dgm:prSet/>
      <dgm:spPr/>
      <dgm:t>
        <a:bodyPr/>
        <a:lstStyle/>
        <a:p>
          <a:endParaRPr lang="en-US"/>
        </a:p>
      </dgm:t>
    </dgm:pt>
    <dgm:pt modelId="{BDCA8328-A0AC-8243-A87D-D0A076D8B6E7}" type="sibTrans" cxnId="{BD9B1650-5344-9747-9DF6-D9F7F0D6A640}">
      <dgm:prSet/>
      <dgm:spPr/>
      <dgm:t>
        <a:bodyPr/>
        <a:lstStyle/>
        <a:p>
          <a:endParaRPr lang="en-US"/>
        </a:p>
      </dgm:t>
    </dgm:pt>
    <dgm:pt modelId="{AB3D2F07-C8BA-CA44-A311-01D1DB650D99}">
      <dgm:prSet phldrT="[Text]"/>
      <dgm:spPr/>
      <dgm:t>
        <a:bodyPr/>
        <a:lstStyle/>
        <a:p>
          <a:r>
            <a:rPr lang="en-US" dirty="0"/>
            <a:t>Upstream Aluminum</a:t>
          </a:r>
        </a:p>
      </dgm:t>
    </dgm:pt>
    <dgm:pt modelId="{661A6930-1C52-F045-8BC8-FCD346339ADD}" type="parTrans" cxnId="{F2E64CB7-C05A-9B4A-8E64-FAFE449CFB41}">
      <dgm:prSet/>
      <dgm:spPr/>
      <dgm:t>
        <a:bodyPr/>
        <a:lstStyle/>
        <a:p>
          <a:endParaRPr lang="en-US"/>
        </a:p>
      </dgm:t>
    </dgm:pt>
    <dgm:pt modelId="{FAF0EA52-C88D-8E43-BA85-A5F6B28F0EEC}" type="sibTrans" cxnId="{F2E64CB7-C05A-9B4A-8E64-FAFE449CFB41}">
      <dgm:prSet/>
      <dgm:spPr/>
      <dgm:t>
        <a:bodyPr/>
        <a:lstStyle/>
        <a:p>
          <a:endParaRPr lang="en-US"/>
        </a:p>
      </dgm:t>
    </dgm:pt>
    <dgm:pt modelId="{0DFBF987-2253-004B-B7AA-5F8E2C75C794}">
      <dgm:prSet phldrT="[Text]"/>
      <dgm:spPr/>
      <dgm:t>
        <a:bodyPr/>
        <a:lstStyle/>
        <a:p>
          <a:r>
            <a:rPr lang="en-US" dirty="0"/>
            <a:t>Downstream Aluminum</a:t>
          </a:r>
        </a:p>
      </dgm:t>
    </dgm:pt>
    <dgm:pt modelId="{5E42B6FB-23DA-224B-824F-BB16E272A24C}" type="sibTrans" cxnId="{D986FAD6-33AE-1048-A402-C626B95E79E8}">
      <dgm:prSet/>
      <dgm:spPr/>
      <dgm:t>
        <a:bodyPr/>
        <a:lstStyle/>
        <a:p>
          <a:endParaRPr lang="en-US"/>
        </a:p>
      </dgm:t>
    </dgm:pt>
    <dgm:pt modelId="{41DF9D11-8566-B444-862B-40BDE706BCAB}" type="parTrans" cxnId="{D986FAD6-33AE-1048-A402-C626B95E79E8}">
      <dgm:prSet/>
      <dgm:spPr/>
      <dgm:t>
        <a:bodyPr/>
        <a:lstStyle/>
        <a:p>
          <a:endParaRPr lang="en-US"/>
        </a:p>
      </dgm:t>
    </dgm:pt>
    <dgm:pt modelId="{CF358072-AA76-2E46-A24B-E0D29DF74968}">
      <dgm:prSet phldrT="[Text]"/>
      <dgm:spPr/>
      <dgm:t>
        <a:bodyPr/>
        <a:lstStyle/>
        <a:p>
          <a:r>
            <a:rPr lang="en-US" dirty="0"/>
            <a:t>Export to U.S and other countries</a:t>
          </a:r>
        </a:p>
      </dgm:t>
    </dgm:pt>
    <dgm:pt modelId="{6CB0E77E-A569-5947-853D-F01A3131CD04}" type="parTrans" cxnId="{A7DB2664-611A-794F-B1C0-08E505A5F7E7}">
      <dgm:prSet/>
      <dgm:spPr/>
      <dgm:t>
        <a:bodyPr/>
        <a:lstStyle/>
        <a:p>
          <a:endParaRPr lang="en-US"/>
        </a:p>
      </dgm:t>
    </dgm:pt>
    <dgm:pt modelId="{EF1F25C1-A7C3-A546-90CE-00AB6E5FDBDE}" type="sibTrans" cxnId="{A7DB2664-611A-794F-B1C0-08E505A5F7E7}">
      <dgm:prSet/>
      <dgm:spPr/>
      <dgm:t>
        <a:bodyPr/>
        <a:lstStyle/>
        <a:p>
          <a:endParaRPr lang="en-US"/>
        </a:p>
      </dgm:t>
    </dgm:pt>
    <dgm:pt modelId="{F84DC767-84CC-8E42-A23F-904CB0FCFE4F}">
      <dgm:prSet phldrT="[Text]"/>
      <dgm:spPr/>
      <dgm:t>
        <a:bodyPr/>
        <a:lstStyle/>
        <a:p>
          <a:r>
            <a:rPr lang="en-US" dirty="0"/>
            <a:t>Global competition to foreign country's domestic firms</a:t>
          </a:r>
        </a:p>
      </dgm:t>
    </dgm:pt>
    <dgm:pt modelId="{88103406-5C46-D049-AF42-1B29AD9E1944}" type="parTrans" cxnId="{9A0928E5-49D1-B24B-8082-44496C9DCB1E}">
      <dgm:prSet/>
      <dgm:spPr/>
      <dgm:t>
        <a:bodyPr/>
        <a:lstStyle/>
        <a:p>
          <a:endParaRPr lang="en-US"/>
        </a:p>
      </dgm:t>
    </dgm:pt>
    <dgm:pt modelId="{F6722D19-F694-7A42-8FD1-75AE88BFD84B}" type="sibTrans" cxnId="{9A0928E5-49D1-B24B-8082-44496C9DCB1E}">
      <dgm:prSet/>
      <dgm:spPr/>
      <dgm:t>
        <a:bodyPr/>
        <a:lstStyle/>
        <a:p>
          <a:endParaRPr lang="en-US"/>
        </a:p>
      </dgm:t>
    </dgm:pt>
    <dgm:pt modelId="{FC059257-FAF9-E546-A0FB-5C5D6AFAA7D0}" type="pres">
      <dgm:prSet presAssocID="{9EF4F4FA-2F06-944B-8132-F8C3B33A8518}" presName="cycle" presStyleCnt="0">
        <dgm:presLayoutVars>
          <dgm:dir/>
          <dgm:resizeHandles val="exact"/>
        </dgm:presLayoutVars>
      </dgm:prSet>
      <dgm:spPr/>
    </dgm:pt>
    <dgm:pt modelId="{34D5690F-3B6E-C440-9AB1-F1B22B57C0DD}" type="pres">
      <dgm:prSet presAssocID="{1E880E1D-485C-944B-89C1-4A48CE7ECEA7}" presName="node" presStyleLbl="node1" presStyleIdx="0" presStyleCnt="5">
        <dgm:presLayoutVars>
          <dgm:bulletEnabled val="1"/>
        </dgm:presLayoutVars>
      </dgm:prSet>
      <dgm:spPr/>
    </dgm:pt>
    <dgm:pt modelId="{B7996500-0949-AA4A-A778-D47E0BE90091}" type="pres">
      <dgm:prSet presAssocID="{BDCA8328-A0AC-8243-A87D-D0A076D8B6E7}" presName="sibTrans" presStyleLbl="sibTrans2D1" presStyleIdx="0" presStyleCnt="5"/>
      <dgm:spPr/>
    </dgm:pt>
    <dgm:pt modelId="{05208A6C-8A35-924D-9DCA-62AFE6ECAE78}" type="pres">
      <dgm:prSet presAssocID="{BDCA8328-A0AC-8243-A87D-D0A076D8B6E7}" presName="connectorText" presStyleLbl="sibTrans2D1" presStyleIdx="0" presStyleCnt="5"/>
      <dgm:spPr/>
    </dgm:pt>
    <dgm:pt modelId="{2CD16791-C7A8-5C43-B70C-7E06595DD641}" type="pres">
      <dgm:prSet presAssocID="{AB3D2F07-C8BA-CA44-A311-01D1DB650D99}" presName="node" presStyleLbl="node1" presStyleIdx="1" presStyleCnt="5">
        <dgm:presLayoutVars>
          <dgm:bulletEnabled val="1"/>
        </dgm:presLayoutVars>
      </dgm:prSet>
      <dgm:spPr/>
    </dgm:pt>
    <dgm:pt modelId="{449C5C9A-BE6D-554D-AF77-B19CC9A7D2CA}" type="pres">
      <dgm:prSet presAssocID="{FAF0EA52-C88D-8E43-BA85-A5F6B28F0EEC}" presName="sibTrans" presStyleLbl="sibTrans2D1" presStyleIdx="1" presStyleCnt="5"/>
      <dgm:spPr/>
    </dgm:pt>
    <dgm:pt modelId="{49522B30-0478-EC4D-A26C-A956A0D58040}" type="pres">
      <dgm:prSet presAssocID="{FAF0EA52-C88D-8E43-BA85-A5F6B28F0EEC}" presName="connectorText" presStyleLbl="sibTrans2D1" presStyleIdx="1" presStyleCnt="5"/>
      <dgm:spPr/>
    </dgm:pt>
    <dgm:pt modelId="{F580840E-2F0B-344F-863B-F7272555AB12}" type="pres">
      <dgm:prSet presAssocID="{0DFBF987-2253-004B-B7AA-5F8E2C75C794}" presName="node" presStyleLbl="node1" presStyleIdx="2" presStyleCnt="5">
        <dgm:presLayoutVars>
          <dgm:bulletEnabled val="1"/>
        </dgm:presLayoutVars>
      </dgm:prSet>
      <dgm:spPr/>
    </dgm:pt>
    <dgm:pt modelId="{F0F2DD6E-4EF5-5D42-A37F-F7A54744E16F}" type="pres">
      <dgm:prSet presAssocID="{5E42B6FB-23DA-224B-824F-BB16E272A24C}" presName="sibTrans" presStyleLbl="sibTrans2D1" presStyleIdx="2" presStyleCnt="5"/>
      <dgm:spPr/>
    </dgm:pt>
    <dgm:pt modelId="{C3EB5A24-E118-D545-9ED0-85BD4366D14E}" type="pres">
      <dgm:prSet presAssocID="{5E42B6FB-23DA-224B-824F-BB16E272A24C}" presName="connectorText" presStyleLbl="sibTrans2D1" presStyleIdx="2" presStyleCnt="5"/>
      <dgm:spPr/>
    </dgm:pt>
    <dgm:pt modelId="{FA591D94-5F79-C945-8A24-3CB2C9FE80B5}" type="pres">
      <dgm:prSet presAssocID="{CF358072-AA76-2E46-A24B-E0D29DF74968}" presName="node" presStyleLbl="node1" presStyleIdx="3" presStyleCnt="5">
        <dgm:presLayoutVars>
          <dgm:bulletEnabled val="1"/>
        </dgm:presLayoutVars>
      </dgm:prSet>
      <dgm:spPr/>
    </dgm:pt>
    <dgm:pt modelId="{969E93F2-85C8-4C44-A6E6-2A247BE876F8}" type="pres">
      <dgm:prSet presAssocID="{EF1F25C1-A7C3-A546-90CE-00AB6E5FDBDE}" presName="sibTrans" presStyleLbl="sibTrans2D1" presStyleIdx="3" presStyleCnt="5"/>
      <dgm:spPr/>
    </dgm:pt>
    <dgm:pt modelId="{5C3A3E4D-27AF-1048-8AEB-B89376969FD4}" type="pres">
      <dgm:prSet presAssocID="{EF1F25C1-A7C3-A546-90CE-00AB6E5FDBDE}" presName="connectorText" presStyleLbl="sibTrans2D1" presStyleIdx="3" presStyleCnt="5"/>
      <dgm:spPr/>
    </dgm:pt>
    <dgm:pt modelId="{6589E1AB-622C-6E48-98A4-19BA3A9B9B2C}" type="pres">
      <dgm:prSet presAssocID="{F84DC767-84CC-8E42-A23F-904CB0FCFE4F}" presName="node" presStyleLbl="node1" presStyleIdx="4" presStyleCnt="5">
        <dgm:presLayoutVars>
          <dgm:bulletEnabled val="1"/>
        </dgm:presLayoutVars>
      </dgm:prSet>
      <dgm:spPr/>
    </dgm:pt>
    <dgm:pt modelId="{0CBEC0E0-6A58-3841-8CA3-3F24EE371831}" type="pres">
      <dgm:prSet presAssocID="{F6722D19-F694-7A42-8FD1-75AE88BFD84B}" presName="sibTrans" presStyleLbl="sibTrans2D1" presStyleIdx="4" presStyleCnt="5"/>
      <dgm:spPr/>
    </dgm:pt>
    <dgm:pt modelId="{2A24B521-FE02-3940-8B08-FCDDC54DA078}" type="pres">
      <dgm:prSet presAssocID="{F6722D19-F694-7A42-8FD1-75AE88BFD84B}" presName="connectorText" presStyleLbl="sibTrans2D1" presStyleIdx="4" presStyleCnt="5"/>
      <dgm:spPr/>
    </dgm:pt>
  </dgm:ptLst>
  <dgm:cxnLst>
    <dgm:cxn modelId="{97299E00-62C1-1D4A-B0AB-959382919C02}" type="presOf" srcId="{EF1F25C1-A7C3-A546-90CE-00AB6E5FDBDE}" destId="{5C3A3E4D-27AF-1048-8AEB-B89376969FD4}" srcOrd="1" destOrd="0" presId="urn:microsoft.com/office/officeart/2005/8/layout/cycle2"/>
    <dgm:cxn modelId="{7C9A8404-BDDD-8F47-B814-8D615BAA0F42}" type="presOf" srcId="{5E42B6FB-23DA-224B-824F-BB16E272A24C}" destId="{F0F2DD6E-4EF5-5D42-A37F-F7A54744E16F}" srcOrd="0" destOrd="0" presId="urn:microsoft.com/office/officeart/2005/8/layout/cycle2"/>
    <dgm:cxn modelId="{499A8D04-5F9A-8149-938A-9CD8BDB5F421}" type="presOf" srcId="{F84DC767-84CC-8E42-A23F-904CB0FCFE4F}" destId="{6589E1AB-622C-6E48-98A4-19BA3A9B9B2C}" srcOrd="0" destOrd="0" presId="urn:microsoft.com/office/officeart/2005/8/layout/cycle2"/>
    <dgm:cxn modelId="{37A1CC29-BF2B-D140-A44F-257DB1342129}" type="presOf" srcId="{9EF4F4FA-2F06-944B-8132-F8C3B33A8518}" destId="{FC059257-FAF9-E546-A0FB-5C5D6AFAA7D0}" srcOrd="0" destOrd="0" presId="urn:microsoft.com/office/officeart/2005/8/layout/cycle2"/>
    <dgm:cxn modelId="{2DCC4A3B-1034-6845-819F-84DEBE5352DC}" type="presOf" srcId="{CF358072-AA76-2E46-A24B-E0D29DF74968}" destId="{FA591D94-5F79-C945-8A24-3CB2C9FE80B5}" srcOrd="0" destOrd="0" presId="urn:microsoft.com/office/officeart/2005/8/layout/cycle2"/>
    <dgm:cxn modelId="{EAE85F3B-B89B-0F45-AE27-8F5A1DE77989}" type="presOf" srcId="{AB3D2F07-C8BA-CA44-A311-01D1DB650D99}" destId="{2CD16791-C7A8-5C43-B70C-7E06595DD641}" srcOrd="0" destOrd="0" presId="urn:microsoft.com/office/officeart/2005/8/layout/cycle2"/>
    <dgm:cxn modelId="{49564445-3203-FA46-A768-5B080099C65D}" type="presOf" srcId="{EF1F25C1-A7C3-A546-90CE-00AB6E5FDBDE}" destId="{969E93F2-85C8-4C44-A6E6-2A247BE876F8}" srcOrd="0" destOrd="0" presId="urn:microsoft.com/office/officeart/2005/8/layout/cycle2"/>
    <dgm:cxn modelId="{BD9B1650-5344-9747-9DF6-D9F7F0D6A640}" srcId="{9EF4F4FA-2F06-944B-8132-F8C3B33A8518}" destId="{1E880E1D-485C-944B-89C1-4A48CE7ECEA7}" srcOrd="0" destOrd="0" parTransId="{7AD2985A-DC6F-C741-B131-51611209F9B1}" sibTransId="{BDCA8328-A0AC-8243-A87D-D0A076D8B6E7}"/>
    <dgm:cxn modelId="{A7DB2664-611A-794F-B1C0-08E505A5F7E7}" srcId="{9EF4F4FA-2F06-944B-8132-F8C3B33A8518}" destId="{CF358072-AA76-2E46-A24B-E0D29DF74968}" srcOrd="3" destOrd="0" parTransId="{6CB0E77E-A569-5947-853D-F01A3131CD04}" sibTransId="{EF1F25C1-A7C3-A546-90CE-00AB6E5FDBDE}"/>
    <dgm:cxn modelId="{FA021979-7917-F044-95CE-04102700F58D}" type="presOf" srcId="{F6722D19-F694-7A42-8FD1-75AE88BFD84B}" destId="{0CBEC0E0-6A58-3841-8CA3-3F24EE371831}" srcOrd="0" destOrd="0" presId="urn:microsoft.com/office/officeart/2005/8/layout/cycle2"/>
    <dgm:cxn modelId="{660EA682-62F9-B149-84F2-07564A6DEA3C}" type="presOf" srcId="{FAF0EA52-C88D-8E43-BA85-A5F6B28F0EEC}" destId="{449C5C9A-BE6D-554D-AF77-B19CC9A7D2CA}" srcOrd="0" destOrd="0" presId="urn:microsoft.com/office/officeart/2005/8/layout/cycle2"/>
    <dgm:cxn modelId="{6C9F7A94-D856-384D-8A45-F47E89C5779A}" type="presOf" srcId="{FAF0EA52-C88D-8E43-BA85-A5F6B28F0EEC}" destId="{49522B30-0478-EC4D-A26C-A956A0D58040}" srcOrd="1" destOrd="0" presId="urn:microsoft.com/office/officeart/2005/8/layout/cycle2"/>
    <dgm:cxn modelId="{8E4D7DB2-550D-F341-B15D-12AFD0435F6A}" type="presOf" srcId="{BDCA8328-A0AC-8243-A87D-D0A076D8B6E7}" destId="{B7996500-0949-AA4A-A778-D47E0BE90091}" srcOrd="0" destOrd="0" presId="urn:microsoft.com/office/officeart/2005/8/layout/cycle2"/>
    <dgm:cxn modelId="{F2E64CB7-C05A-9B4A-8E64-FAFE449CFB41}" srcId="{9EF4F4FA-2F06-944B-8132-F8C3B33A8518}" destId="{AB3D2F07-C8BA-CA44-A311-01D1DB650D99}" srcOrd="1" destOrd="0" parTransId="{661A6930-1C52-F045-8BC8-FCD346339ADD}" sibTransId="{FAF0EA52-C88D-8E43-BA85-A5F6B28F0EEC}"/>
    <dgm:cxn modelId="{A8069BBE-5761-634D-9122-1450F396CAD1}" type="presOf" srcId="{F6722D19-F694-7A42-8FD1-75AE88BFD84B}" destId="{2A24B521-FE02-3940-8B08-FCDDC54DA078}" srcOrd="1" destOrd="0" presId="urn:microsoft.com/office/officeart/2005/8/layout/cycle2"/>
    <dgm:cxn modelId="{49108DC3-38A6-DA4A-98C0-BD28A94AD9C6}" type="presOf" srcId="{BDCA8328-A0AC-8243-A87D-D0A076D8B6E7}" destId="{05208A6C-8A35-924D-9DCA-62AFE6ECAE78}" srcOrd="1" destOrd="0" presId="urn:microsoft.com/office/officeart/2005/8/layout/cycle2"/>
    <dgm:cxn modelId="{FFD212CF-2773-E444-8768-49911A6781E3}" type="presOf" srcId="{5E42B6FB-23DA-224B-824F-BB16E272A24C}" destId="{C3EB5A24-E118-D545-9ED0-85BD4366D14E}" srcOrd="1" destOrd="0" presId="urn:microsoft.com/office/officeart/2005/8/layout/cycle2"/>
    <dgm:cxn modelId="{1E2DFCD2-44E0-D843-A323-DB55ED1D42F5}" type="presOf" srcId="{0DFBF987-2253-004B-B7AA-5F8E2C75C794}" destId="{F580840E-2F0B-344F-863B-F7272555AB12}" srcOrd="0" destOrd="0" presId="urn:microsoft.com/office/officeart/2005/8/layout/cycle2"/>
    <dgm:cxn modelId="{D986FAD6-33AE-1048-A402-C626B95E79E8}" srcId="{9EF4F4FA-2F06-944B-8132-F8C3B33A8518}" destId="{0DFBF987-2253-004B-B7AA-5F8E2C75C794}" srcOrd="2" destOrd="0" parTransId="{41DF9D11-8566-B444-862B-40BDE706BCAB}" sibTransId="{5E42B6FB-23DA-224B-824F-BB16E272A24C}"/>
    <dgm:cxn modelId="{9A0928E5-49D1-B24B-8082-44496C9DCB1E}" srcId="{9EF4F4FA-2F06-944B-8132-F8C3B33A8518}" destId="{F84DC767-84CC-8E42-A23F-904CB0FCFE4F}" srcOrd="4" destOrd="0" parTransId="{88103406-5C46-D049-AF42-1B29AD9E1944}" sibTransId="{F6722D19-F694-7A42-8FD1-75AE88BFD84B}"/>
    <dgm:cxn modelId="{0C9792EB-7D17-4948-856A-7A25DB7D4F80}" type="presOf" srcId="{1E880E1D-485C-944B-89C1-4A48CE7ECEA7}" destId="{34D5690F-3B6E-C440-9AB1-F1B22B57C0DD}" srcOrd="0" destOrd="0" presId="urn:microsoft.com/office/officeart/2005/8/layout/cycle2"/>
    <dgm:cxn modelId="{254A6FB7-4430-FE4D-98A2-7BBE73BC8803}" type="presParOf" srcId="{FC059257-FAF9-E546-A0FB-5C5D6AFAA7D0}" destId="{34D5690F-3B6E-C440-9AB1-F1B22B57C0DD}" srcOrd="0" destOrd="0" presId="urn:microsoft.com/office/officeart/2005/8/layout/cycle2"/>
    <dgm:cxn modelId="{0771BEE8-269E-1A4F-AC97-058B5271FF3A}" type="presParOf" srcId="{FC059257-FAF9-E546-A0FB-5C5D6AFAA7D0}" destId="{B7996500-0949-AA4A-A778-D47E0BE90091}" srcOrd="1" destOrd="0" presId="urn:microsoft.com/office/officeart/2005/8/layout/cycle2"/>
    <dgm:cxn modelId="{005A2B5A-1324-7A4B-B079-3383390CC958}" type="presParOf" srcId="{B7996500-0949-AA4A-A778-D47E0BE90091}" destId="{05208A6C-8A35-924D-9DCA-62AFE6ECAE78}" srcOrd="0" destOrd="0" presId="urn:microsoft.com/office/officeart/2005/8/layout/cycle2"/>
    <dgm:cxn modelId="{7491A31B-581A-304F-BA99-581290C21C8F}" type="presParOf" srcId="{FC059257-FAF9-E546-A0FB-5C5D6AFAA7D0}" destId="{2CD16791-C7A8-5C43-B70C-7E06595DD641}" srcOrd="2" destOrd="0" presId="urn:microsoft.com/office/officeart/2005/8/layout/cycle2"/>
    <dgm:cxn modelId="{A20417FD-1494-CC47-9235-CA313E792E3A}" type="presParOf" srcId="{FC059257-FAF9-E546-A0FB-5C5D6AFAA7D0}" destId="{449C5C9A-BE6D-554D-AF77-B19CC9A7D2CA}" srcOrd="3" destOrd="0" presId="urn:microsoft.com/office/officeart/2005/8/layout/cycle2"/>
    <dgm:cxn modelId="{DC9F246A-3556-B042-939B-14BB0B20C0D6}" type="presParOf" srcId="{449C5C9A-BE6D-554D-AF77-B19CC9A7D2CA}" destId="{49522B30-0478-EC4D-A26C-A956A0D58040}" srcOrd="0" destOrd="0" presId="urn:microsoft.com/office/officeart/2005/8/layout/cycle2"/>
    <dgm:cxn modelId="{A77D75AB-AFC4-7841-B8C8-AEABF671CBCF}" type="presParOf" srcId="{FC059257-FAF9-E546-A0FB-5C5D6AFAA7D0}" destId="{F580840E-2F0B-344F-863B-F7272555AB12}" srcOrd="4" destOrd="0" presId="urn:microsoft.com/office/officeart/2005/8/layout/cycle2"/>
    <dgm:cxn modelId="{F5141DDF-3E6A-0643-A51D-15A43EC5D03C}" type="presParOf" srcId="{FC059257-FAF9-E546-A0FB-5C5D6AFAA7D0}" destId="{F0F2DD6E-4EF5-5D42-A37F-F7A54744E16F}" srcOrd="5" destOrd="0" presId="urn:microsoft.com/office/officeart/2005/8/layout/cycle2"/>
    <dgm:cxn modelId="{6D727573-A9E0-014D-B1E5-95C7B95A251E}" type="presParOf" srcId="{F0F2DD6E-4EF5-5D42-A37F-F7A54744E16F}" destId="{C3EB5A24-E118-D545-9ED0-85BD4366D14E}" srcOrd="0" destOrd="0" presId="urn:microsoft.com/office/officeart/2005/8/layout/cycle2"/>
    <dgm:cxn modelId="{6CF954F2-35D0-3345-A93A-677992CA7362}" type="presParOf" srcId="{FC059257-FAF9-E546-A0FB-5C5D6AFAA7D0}" destId="{FA591D94-5F79-C945-8A24-3CB2C9FE80B5}" srcOrd="6" destOrd="0" presId="urn:microsoft.com/office/officeart/2005/8/layout/cycle2"/>
    <dgm:cxn modelId="{6C58A38D-6B6B-A543-844A-4EA1AFDBE26F}" type="presParOf" srcId="{FC059257-FAF9-E546-A0FB-5C5D6AFAA7D0}" destId="{969E93F2-85C8-4C44-A6E6-2A247BE876F8}" srcOrd="7" destOrd="0" presId="urn:microsoft.com/office/officeart/2005/8/layout/cycle2"/>
    <dgm:cxn modelId="{80729FC4-92E9-C643-8673-77EC6F08A47E}" type="presParOf" srcId="{969E93F2-85C8-4C44-A6E6-2A247BE876F8}" destId="{5C3A3E4D-27AF-1048-8AEB-B89376969FD4}" srcOrd="0" destOrd="0" presId="urn:microsoft.com/office/officeart/2005/8/layout/cycle2"/>
    <dgm:cxn modelId="{986410E2-7B54-684B-BE94-6689971B26C7}" type="presParOf" srcId="{FC059257-FAF9-E546-A0FB-5C5D6AFAA7D0}" destId="{6589E1AB-622C-6E48-98A4-19BA3A9B9B2C}" srcOrd="8" destOrd="0" presId="urn:microsoft.com/office/officeart/2005/8/layout/cycle2"/>
    <dgm:cxn modelId="{B6D67EE6-3069-EE4E-8F79-0EBBB3376157}" type="presParOf" srcId="{FC059257-FAF9-E546-A0FB-5C5D6AFAA7D0}" destId="{0CBEC0E0-6A58-3841-8CA3-3F24EE371831}" srcOrd="9" destOrd="0" presId="urn:microsoft.com/office/officeart/2005/8/layout/cycle2"/>
    <dgm:cxn modelId="{3B7A7D5D-2295-6742-A7DE-DB961B5B2745}" type="presParOf" srcId="{0CBEC0E0-6A58-3841-8CA3-3F24EE371831}" destId="{2A24B521-FE02-3940-8B08-FCDDC54DA07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14FDF-6A5C-1C43-842F-00AD32E8B611}"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5DEAEB9E-5B98-5A43-8758-D3D1CC86D72A}">
      <dgm:prSet phldrT="[Text]"/>
      <dgm:spPr/>
      <dgm:t>
        <a:bodyPr/>
        <a:lstStyle/>
        <a:p>
          <a:r>
            <a:rPr lang="en-US" dirty="0"/>
            <a:t>Foreign companies locate production in China</a:t>
          </a:r>
        </a:p>
      </dgm:t>
    </dgm:pt>
    <dgm:pt modelId="{8C896974-921A-0046-B0A2-0ABD292A551F}" type="parTrans" cxnId="{E86D88D0-EEFB-4346-A63C-4F33AD51D742}">
      <dgm:prSet/>
      <dgm:spPr/>
      <dgm:t>
        <a:bodyPr/>
        <a:lstStyle/>
        <a:p>
          <a:endParaRPr lang="en-US"/>
        </a:p>
      </dgm:t>
    </dgm:pt>
    <dgm:pt modelId="{7462682B-308A-6F41-96C7-CA37975FCCF7}" type="sibTrans" cxnId="{E86D88D0-EEFB-4346-A63C-4F33AD51D742}">
      <dgm:prSet/>
      <dgm:spPr/>
      <dgm:t>
        <a:bodyPr/>
        <a:lstStyle/>
        <a:p>
          <a:endParaRPr lang="en-US"/>
        </a:p>
      </dgm:t>
    </dgm:pt>
    <dgm:pt modelId="{170516A6-86BC-0A41-8968-C6F0775A655A}">
      <dgm:prSet phldrT="[Text]"/>
      <dgm:spPr/>
      <dgm:t>
        <a:bodyPr/>
        <a:lstStyle/>
        <a:p>
          <a:r>
            <a:rPr lang="en-US" dirty="0"/>
            <a:t>Joint Ventures with local partners</a:t>
          </a:r>
        </a:p>
      </dgm:t>
    </dgm:pt>
    <dgm:pt modelId="{FA0C6508-1197-6445-9A80-9CA008B11CD9}" type="parTrans" cxnId="{CB16D621-9E80-624B-AFC0-0BCECB772C25}">
      <dgm:prSet/>
      <dgm:spPr/>
      <dgm:t>
        <a:bodyPr/>
        <a:lstStyle/>
        <a:p>
          <a:endParaRPr lang="en-US"/>
        </a:p>
      </dgm:t>
    </dgm:pt>
    <dgm:pt modelId="{2C99ACF7-BB89-1B48-A2F4-2E6019C8ADE1}" type="sibTrans" cxnId="{CB16D621-9E80-624B-AFC0-0BCECB772C25}">
      <dgm:prSet/>
      <dgm:spPr/>
      <dgm:t>
        <a:bodyPr/>
        <a:lstStyle/>
        <a:p>
          <a:endParaRPr lang="en-US"/>
        </a:p>
      </dgm:t>
    </dgm:pt>
    <dgm:pt modelId="{2F29A26D-C409-0B4E-BB72-04694C15F833}">
      <dgm:prSet phldrT="[Text]"/>
      <dgm:spPr/>
      <dgm:t>
        <a:bodyPr/>
        <a:lstStyle/>
        <a:p>
          <a:r>
            <a:rPr lang="en-US" dirty="0"/>
            <a:t>Share resources</a:t>
          </a:r>
        </a:p>
      </dgm:t>
    </dgm:pt>
    <dgm:pt modelId="{7FF807DB-C74F-E544-90E3-CBEAD6F70A80}" type="parTrans" cxnId="{427FE44E-4917-D947-A9DC-06F025E34331}">
      <dgm:prSet/>
      <dgm:spPr/>
      <dgm:t>
        <a:bodyPr/>
        <a:lstStyle/>
        <a:p>
          <a:endParaRPr lang="en-US"/>
        </a:p>
      </dgm:t>
    </dgm:pt>
    <dgm:pt modelId="{B8DFF00E-2510-9E40-9450-05379E74B900}" type="sibTrans" cxnId="{427FE44E-4917-D947-A9DC-06F025E34331}">
      <dgm:prSet/>
      <dgm:spPr/>
      <dgm:t>
        <a:bodyPr/>
        <a:lstStyle/>
        <a:p>
          <a:endParaRPr lang="en-US"/>
        </a:p>
      </dgm:t>
    </dgm:pt>
    <dgm:pt modelId="{D45E3E78-AB9D-3749-ABAD-5D45DBD03D6C}">
      <dgm:prSet phldrT="[Text]"/>
      <dgm:spPr/>
      <dgm:t>
        <a:bodyPr/>
        <a:lstStyle/>
        <a:p>
          <a:r>
            <a:rPr lang="en-US" dirty="0"/>
            <a:t>Transfer technology involuntarily</a:t>
          </a:r>
        </a:p>
      </dgm:t>
    </dgm:pt>
    <dgm:pt modelId="{7709A132-1254-0D4F-90E6-B70527554679}" type="parTrans" cxnId="{424F2CCA-6F81-8F42-AC1C-EFB6D17A03E9}">
      <dgm:prSet/>
      <dgm:spPr/>
      <dgm:t>
        <a:bodyPr/>
        <a:lstStyle/>
        <a:p>
          <a:endParaRPr lang="en-US"/>
        </a:p>
      </dgm:t>
    </dgm:pt>
    <dgm:pt modelId="{979CE561-7B4F-3344-A844-302784BCC909}" type="sibTrans" cxnId="{424F2CCA-6F81-8F42-AC1C-EFB6D17A03E9}">
      <dgm:prSet/>
      <dgm:spPr/>
      <dgm:t>
        <a:bodyPr/>
        <a:lstStyle/>
        <a:p>
          <a:endParaRPr lang="en-US"/>
        </a:p>
      </dgm:t>
    </dgm:pt>
    <dgm:pt modelId="{524AF763-68D2-CE41-BAF8-91A86746A162}">
      <dgm:prSet phldrT="[Text]"/>
      <dgm:spPr/>
      <dgm:t>
        <a:bodyPr/>
        <a:lstStyle/>
        <a:p>
          <a:r>
            <a:rPr lang="en-US" dirty="0"/>
            <a:t>China high import tariffs</a:t>
          </a:r>
        </a:p>
      </dgm:t>
    </dgm:pt>
    <dgm:pt modelId="{2E645565-9E29-C143-8B85-2B9A8D84F1BE}" type="parTrans" cxnId="{35B18D6C-8A49-3C4F-8D08-5EA2C1E0C439}">
      <dgm:prSet/>
      <dgm:spPr/>
      <dgm:t>
        <a:bodyPr/>
        <a:lstStyle/>
        <a:p>
          <a:endParaRPr lang="en-US"/>
        </a:p>
      </dgm:t>
    </dgm:pt>
    <dgm:pt modelId="{FADC1A1A-8592-DC4E-B0E6-7CF98CD3BC98}" type="sibTrans" cxnId="{35B18D6C-8A49-3C4F-8D08-5EA2C1E0C439}">
      <dgm:prSet/>
      <dgm:spPr/>
      <dgm:t>
        <a:bodyPr/>
        <a:lstStyle/>
        <a:p>
          <a:endParaRPr lang="en-US"/>
        </a:p>
      </dgm:t>
    </dgm:pt>
    <dgm:pt modelId="{817BAFF6-7150-624F-A035-2548B1E44B5B}" type="pres">
      <dgm:prSet presAssocID="{03E14FDF-6A5C-1C43-842F-00AD32E8B611}" presName="cycle" presStyleCnt="0">
        <dgm:presLayoutVars>
          <dgm:dir/>
          <dgm:resizeHandles val="exact"/>
        </dgm:presLayoutVars>
      </dgm:prSet>
      <dgm:spPr/>
    </dgm:pt>
    <dgm:pt modelId="{128268F2-8110-A143-A1AF-2F3B2F777ADA}" type="pres">
      <dgm:prSet presAssocID="{5DEAEB9E-5B98-5A43-8758-D3D1CC86D72A}" presName="dummy" presStyleCnt="0"/>
      <dgm:spPr/>
    </dgm:pt>
    <dgm:pt modelId="{CE8BFF81-DFA3-684C-90F5-6BC6DEAE2767}" type="pres">
      <dgm:prSet presAssocID="{5DEAEB9E-5B98-5A43-8758-D3D1CC86D72A}" presName="node" presStyleLbl="revTx" presStyleIdx="0" presStyleCnt="5">
        <dgm:presLayoutVars>
          <dgm:bulletEnabled val="1"/>
        </dgm:presLayoutVars>
      </dgm:prSet>
      <dgm:spPr/>
    </dgm:pt>
    <dgm:pt modelId="{6A3FABC4-820D-E34D-BCD9-57FFF39FBB26}" type="pres">
      <dgm:prSet presAssocID="{7462682B-308A-6F41-96C7-CA37975FCCF7}" presName="sibTrans" presStyleLbl="node1" presStyleIdx="0" presStyleCnt="5"/>
      <dgm:spPr/>
    </dgm:pt>
    <dgm:pt modelId="{5F5B2972-F306-E345-8D40-67369BCBC931}" type="pres">
      <dgm:prSet presAssocID="{170516A6-86BC-0A41-8968-C6F0775A655A}" presName="dummy" presStyleCnt="0"/>
      <dgm:spPr/>
    </dgm:pt>
    <dgm:pt modelId="{D1B7AF60-DBA8-5842-84DC-3C813B675D9D}" type="pres">
      <dgm:prSet presAssocID="{170516A6-86BC-0A41-8968-C6F0775A655A}" presName="node" presStyleLbl="revTx" presStyleIdx="1" presStyleCnt="5">
        <dgm:presLayoutVars>
          <dgm:bulletEnabled val="1"/>
        </dgm:presLayoutVars>
      </dgm:prSet>
      <dgm:spPr/>
    </dgm:pt>
    <dgm:pt modelId="{43D60F55-B5C7-9C47-81C2-B40EFBDB29B2}" type="pres">
      <dgm:prSet presAssocID="{2C99ACF7-BB89-1B48-A2F4-2E6019C8ADE1}" presName="sibTrans" presStyleLbl="node1" presStyleIdx="1" presStyleCnt="5"/>
      <dgm:spPr/>
    </dgm:pt>
    <dgm:pt modelId="{5E63A02C-13EC-4D41-B2F4-950524E18023}" type="pres">
      <dgm:prSet presAssocID="{2F29A26D-C409-0B4E-BB72-04694C15F833}" presName="dummy" presStyleCnt="0"/>
      <dgm:spPr/>
    </dgm:pt>
    <dgm:pt modelId="{B27A0A1C-243E-444C-A9A8-D6F3AD5DD371}" type="pres">
      <dgm:prSet presAssocID="{2F29A26D-C409-0B4E-BB72-04694C15F833}" presName="node" presStyleLbl="revTx" presStyleIdx="2" presStyleCnt="5">
        <dgm:presLayoutVars>
          <dgm:bulletEnabled val="1"/>
        </dgm:presLayoutVars>
      </dgm:prSet>
      <dgm:spPr/>
    </dgm:pt>
    <dgm:pt modelId="{8AFDDF6A-0A2C-0246-8960-9C25A622C8DC}" type="pres">
      <dgm:prSet presAssocID="{B8DFF00E-2510-9E40-9450-05379E74B900}" presName="sibTrans" presStyleLbl="node1" presStyleIdx="2" presStyleCnt="5"/>
      <dgm:spPr/>
    </dgm:pt>
    <dgm:pt modelId="{CB41F9CA-5A2C-6A45-918F-633D300BCFAF}" type="pres">
      <dgm:prSet presAssocID="{D45E3E78-AB9D-3749-ABAD-5D45DBD03D6C}" presName="dummy" presStyleCnt="0"/>
      <dgm:spPr/>
    </dgm:pt>
    <dgm:pt modelId="{B5259132-4329-9E45-AECE-69DE8541A826}" type="pres">
      <dgm:prSet presAssocID="{D45E3E78-AB9D-3749-ABAD-5D45DBD03D6C}" presName="node" presStyleLbl="revTx" presStyleIdx="3" presStyleCnt="5">
        <dgm:presLayoutVars>
          <dgm:bulletEnabled val="1"/>
        </dgm:presLayoutVars>
      </dgm:prSet>
      <dgm:spPr/>
    </dgm:pt>
    <dgm:pt modelId="{AEF0CD16-B7F0-D94F-AC52-C99263C30C05}" type="pres">
      <dgm:prSet presAssocID="{979CE561-7B4F-3344-A844-302784BCC909}" presName="sibTrans" presStyleLbl="node1" presStyleIdx="3" presStyleCnt="5"/>
      <dgm:spPr/>
    </dgm:pt>
    <dgm:pt modelId="{7F48D6FE-AF62-244F-8BD0-2B073D7E055B}" type="pres">
      <dgm:prSet presAssocID="{524AF763-68D2-CE41-BAF8-91A86746A162}" presName="dummy" presStyleCnt="0"/>
      <dgm:spPr/>
    </dgm:pt>
    <dgm:pt modelId="{017BD3F3-D81A-FF43-871B-259114A587BD}" type="pres">
      <dgm:prSet presAssocID="{524AF763-68D2-CE41-BAF8-91A86746A162}" presName="node" presStyleLbl="revTx" presStyleIdx="4" presStyleCnt="5">
        <dgm:presLayoutVars>
          <dgm:bulletEnabled val="1"/>
        </dgm:presLayoutVars>
      </dgm:prSet>
      <dgm:spPr/>
    </dgm:pt>
    <dgm:pt modelId="{B0E5A605-1565-0D41-8321-2DF74585C31F}" type="pres">
      <dgm:prSet presAssocID="{FADC1A1A-8592-DC4E-B0E6-7CF98CD3BC98}" presName="sibTrans" presStyleLbl="node1" presStyleIdx="4" presStyleCnt="5"/>
      <dgm:spPr/>
    </dgm:pt>
  </dgm:ptLst>
  <dgm:cxnLst>
    <dgm:cxn modelId="{77C7BA0F-BB75-FF4A-8160-DFE793D7E73B}" type="presOf" srcId="{524AF763-68D2-CE41-BAF8-91A86746A162}" destId="{017BD3F3-D81A-FF43-871B-259114A587BD}" srcOrd="0" destOrd="0" presId="urn:microsoft.com/office/officeart/2005/8/layout/cycle1"/>
    <dgm:cxn modelId="{CB16D621-9E80-624B-AFC0-0BCECB772C25}" srcId="{03E14FDF-6A5C-1C43-842F-00AD32E8B611}" destId="{170516A6-86BC-0A41-8968-C6F0775A655A}" srcOrd="1" destOrd="0" parTransId="{FA0C6508-1197-6445-9A80-9CA008B11CD9}" sibTransId="{2C99ACF7-BB89-1B48-A2F4-2E6019C8ADE1}"/>
    <dgm:cxn modelId="{27DFE722-8902-B548-B206-603B9B89B714}" type="presOf" srcId="{B8DFF00E-2510-9E40-9450-05379E74B900}" destId="{8AFDDF6A-0A2C-0246-8960-9C25A622C8DC}" srcOrd="0" destOrd="0" presId="urn:microsoft.com/office/officeart/2005/8/layout/cycle1"/>
    <dgm:cxn modelId="{34AC072D-6CB4-CE46-80F5-CABCBDFA674E}" type="presOf" srcId="{979CE561-7B4F-3344-A844-302784BCC909}" destId="{AEF0CD16-B7F0-D94F-AC52-C99263C30C05}" srcOrd="0" destOrd="0" presId="urn:microsoft.com/office/officeart/2005/8/layout/cycle1"/>
    <dgm:cxn modelId="{427FE44E-4917-D947-A9DC-06F025E34331}" srcId="{03E14FDF-6A5C-1C43-842F-00AD32E8B611}" destId="{2F29A26D-C409-0B4E-BB72-04694C15F833}" srcOrd="2" destOrd="0" parTransId="{7FF807DB-C74F-E544-90E3-CBEAD6F70A80}" sibTransId="{B8DFF00E-2510-9E40-9450-05379E74B900}"/>
    <dgm:cxn modelId="{1753045A-27B4-3845-A0D8-782883E00E8A}" type="presOf" srcId="{7462682B-308A-6F41-96C7-CA37975FCCF7}" destId="{6A3FABC4-820D-E34D-BCD9-57FFF39FBB26}" srcOrd="0" destOrd="0" presId="urn:microsoft.com/office/officeart/2005/8/layout/cycle1"/>
    <dgm:cxn modelId="{35B18D6C-8A49-3C4F-8D08-5EA2C1E0C439}" srcId="{03E14FDF-6A5C-1C43-842F-00AD32E8B611}" destId="{524AF763-68D2-CE41-BAF8-91A86746A162}" srcOrd="4" destOrd="0" parTransId="{2E645565-9E29-C143-8B85-2B9A8D84F1BE}" sibTransId="{FADC1A1A-8592-DC4E-B0E6-7CF98CD3BC98}"/>
    <dgm:cxn modelId="{DA097778-F9BD-3E47-AB26-4E8F88E31115}" type="presOf" srcId="{03E14FDF-6A5C-1C43-842F-00AD32E8B611}" destId="{817BAFF6-7150-624F-A035-2548B1E44B5B}" srcOrd="0" destOrd="0" presId="urn:microsoft.com/office/officeart/2005/8/layout/cycle1"/>
    <dgm:cxn modelId="{424F2CCA-6F81-8F42-AC1C-EFB6D17A03E9}" srcId="{03E14FDF-6A5C-1C43-842F-00AD32E8B611}" destId="{D45E3E78-AB9D-3749-ABAD-5D45DBD03D6C}" srcOrd="3" destOrd="0" parTransId="{7709A132-1254-0D4F-90E6-B70527554679}" sibTransId="{979CE561-7B4F-3344-A844-302784BCC909}"/>
    <dgm:cxn modelId="{7CCA60CA-C41A-114B-AB2F-F50CE69803A6}" type="presOf" srcId="{FADC1A1A-8592-DC4E-B0E6-7CF98CD3BC98}" destId="{B0E5A605-1565-0D41-8321-2DF74585C31F}" srcOrd="0" destOrd="0" presId="urn:microsoft.com/office/officeart/2005/8/layout/cycle1"/>
    <dgm:cxn modelId="{F5EA80CD-11ED-AA46-A2F1-B6C263F8CC40}" type="presOf" srcId="{D45E3E78-AB9D-3749-ABAD-5D45DBD03D6C}" destId="{B5259132-4329-9E45-AECE-69DE8541A826}" srcOrd="0" destOrd="0" presId="urn:microsoft.com/office/officeart/2005/8/layout/cycle1"/>
    <dgm:cxn modelId="{E86D88D0-EEFB-4346-A63C-4F33AD51D742}" srcId="{03E14FDF-6A5C-1C43-842F-00AD32E8B611}" destId="{5DEAEB9E-5B98-5A43-8758-D3D1CC86D72A}" srcOrd="0" destOrd="0" parTransId="{8C896974-921A-0046-B0A2-0ABD292A551F}" sibTransId="{7462682B-308A-6F41-96C7-CA37975FCCF7}"/>
    <dgm:cxn modelId="{79F6FAD3-7EBE-EF41-87D5-02B19FBD805E}" type="presOf" srcId="{5DEAEB9E-5B98-5A43-8758-D3D1CC86D72A}" destId="{CE8BFF81-DFA3-684C-90F5-6BC6DEAE2767}" srcOrd="0" destOrd="0" presId="urn:microsoft.com/office/officeart/2005/8/layout/cycle1"/>
    <dgm:cxn modelId="{A36AE7E7-1F27-8F4E-84A9-E814774146AF}" type="presOf" srcId="{170516A6-86BC-0A41-8968-C6F0775A655A}" destId="{D1B7AF60-DBA8-5842-84DC-3C813B675D9D}" srcOrd="0" destOrd="0" presId="urn:microsoft.com/office/officeart/2005/8/layout/cycle1"/>
    <dgm:cxn modelId="{5A9691F8-97D8-E744-AEEF-9166D8E5EB4D}" type="presOf" srcId="{2F29A26D-C409-0B4E-BB72-04694C15F833}" destId="{B27A0A1C-243E-444C-A9A8-D6F3AD5DD371}" srcOrd="0" destOrd="0" presId="urn:microsoft.com/office/officeart/2005/8/layout/cycle1"/>
    <dgm:cxn modelId="{E29844FE-DB58-7A49-ADBD-FDC1030C3FCA}" type="presOf" srcId="{2C99ACF7-BB89-1B48-A2F4-2E6019C8ADE1}" destId="{43D60F55-B5C7-9C47-81C2-B40EFBDB29B2}" srcOrd="0" destOrd="0" presId="urn:microsoft.com/office/officeart/2005/8/layout/cycle1"/>
    <dgm:cxn modelId="{0CDFAD7E-A2B9-9240-9ED7-045F480566E8}" type="presParOf" srcId="{817BAFF6-7150-624F-A035-2548B1E44B5B}" destId="{128268F2-8110-A143-A1AF-2F3B2F777ADA}" srcOrd="0" destOrd="0" presId="urn:microsoft.com/office/officeart/2005/8/layout/cycle1"/>
    <dgm:cxn modelId="{5DE25D98-9C6B-8E49-A18F-227D356263FA}" type="presParOf" srcId="{817BAFF6-7150-624F-A035-2548B1E44B5B}" destId="{CE8BFF81-DFA3-684C-90F5-6BC6DEAE2767}" srcOrd="1" destOrd="0" presId="urn:microsoft.com/office/officeart/2005/8/layout/cycle1"/>
    <dgm:cxn modelId="{9676B279-B57B-1D4B-B2DD-53B2399D324D}" type="presParOf" srcId="{817BAFF6-7150-624F-A035-2548B1E44B5B}" destId="{6A3FABC4-820D-E34D-BCD9-57FFF39FBB26}" srcOrd="2" destOrd="0" presId="urn:microsoft.com/office/officeart/2005/8/layout/cycle1"/>
    <dgm:cxn modelId="{1681EB28-CF90-5242-A9F1-992F78A891DB}" type="presParOf" srcId="{817BAFF6-7150-624F-A035-2548B1E44B5B}" destId="{5F5B2972-F306-E345-8D40-67369BCBC931}" srcOrd="3" destOrd="0" presId="urn:microsoft.com/office/officeart/2005/8/layout/cycle1"/>
    <dgm:cxn modelId="{3C9CB394-3355-A248-ADDE-1083257B00C1}" type="presParOf" srcId="{817BAFF6-7150-624F-A035-2548B1E44B5B}" destId="{D1B7AF60-DBA8-5842-84DC-3C813B675D9D}" srcOrd="4" destOrd="0" presId="urn:microsoft.com/office/officeart/2005/8/layout/cycle1"/>
    <dgm:cxn modelId="{B14CA3F6-4CBB-574D-92FC-35B60B75C896}" type="presParOf" srcId="{817BAFF6-7150-624F-A035-2548B1E44B5B}" destId="{43D60F55-B5C7-9C47-81C2-B40EFBDB29B2}" srcOrd="5" destOrd="0" presId="urn:microsoft.com/office/officeart/2005/8/layout/cycle1"/>
    <dgm:cxn modelId="{E9D41CB2-B41C-8B41-BFAB-7509AB93CCAB}" type="presParOf" srcId="{817BAFF6-7150-624F-A035-2548B1E44B5B}" destId="{5E63A02C-13EC-4D41-B2F4-950524E18023}" srcOrd="6" destOrd="0" presId="urn:microsoft.com/office/officeart/2005/8/layout/cycle1"/>
    <dgm:cxn modelId="{F4D04F45-3EAF-C145-887A-09C33C23D508}" type="presParOf" srcId="{817BAFF6-7150-624F-A035-2548B1E44B5B}" destId="{B27A0A1C-243E-444C-A9A8-D6F3AD5DD371}" srcOrd="7" destOrd="0" presId="urn:microsoft.com/office/officeart/2005/8/layout/cycle1"/>
    <dgm:cxn modelId="{BDD5EA91-BF49-8C46-B46F-5D832E47F16B}" type="presParOf" srcId="{817BAFF6-7150-624F-A035-2548B1E44B5B}" destId="{8AFDDF6A-0A2C-0246-8960-9C25A622C8DC}" srcOrd="8" destOrd="0" presId="urn:microsoft.com/office/officeart/2005/8/layout/cycle1"/>
    <dgm:cxn modelId="{651B3748-93F8-BE4F-A147-7285054005D3}" type="presParOf" srcId="{817BAFF6-7150-624F-A035-2548B1E44B5B}" destId="{CB41F9CA-5A2C-6A45-918F-633D300BCFAF}" srcOrd="9" destOrd="0" presId="urn:microsoft.com/office/officeart/2005/8/layout/cycle1"/>
    <dgm:cxn modelId="{CFFF04DD-49A0-5C45-B59E-628AD21FA070}" type="presParOf" srcId="{817BAFF6-7150-624F-A035-2548B1E44B5B}" destId="{B5259132-4329-9E45-AECE-69DE8541A826}" srcOrd="10" destOrd="0" presId="urn:microsoft.com/office/officeart/2005/8/layout/cycle1"/>
    <dgm:cxn modelId="{ADAC4DE4-6458-9945-9557-3DE5109E4B64}" type="presParOf" srcId="{817BAFF6-7150-624F-A035-2548B1E44B5B}" destId="{AEF0CD16-B7F0-D94F-AC52-C99263C30C05}" srcOrd="11" destOrd="0" presId="urn:microsoft.com/office/officeart/2005/8/layout/cycle1"/>
    <dgm:cxn modelId="{2AE034BF-1EBD-2744-8966-C3D0BF9DA01F}" type="presParOf" srcId="{817BAFF6-7150-624F-A035-2548B1E44B5B}" destId="{7F48D6FE-AF62-244F-8BD0-2B073D7E055B}" srcOrd="12" destOrd="0" presId="urn:microsoft.com/office/officeart/2005/8/layout/cycle1"/>
    <dgm:cxn modelId="{CC2625E8-48B8-1547-8022-83ABCB653FDD}" type="presParOf" srcId="{817BAFF6-7150-624F-A035-2548B1E44B5B}" destId="{017BD3F3-D81A-FF43-871B-259114A587BD}" srcOrd="13" destOrd="0" presId="urn:microsoft.com/office/officeart/2005/8/layout/cycle1"/>
    <dgm:cxn modelId="{E3B9FC95-D1A8-2849-879D-C1633B655D0D}" type="presParOf" srcId="{817BAFF6-7150-624F-A035-2548B1E44B5B}" destId="{B0E5A605-1565-0D41-8321-2DF74585C31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7CCA9-9284-4292-A879-848593CAEC9D}">
      <dsp:nvSpPr>
        <dsp:cNvPr id="0" name=""/>
        <dsp:cNvSpPr/>
      </dsp:nvSpPr>
      <dsp:spPr>
        <a:xfrm>
          <a:off x="318925" y="1607734"/>
          <a:ext cx="1633065" cy="438472"/>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1980</a:t>
          </a:r>
        </a:p>
      </dsp:txBody>
      <dsp:txXfrm>
        <a:off x="318925" y="1607734"/>
        <a:ext cx="1545371" cy="438472"/>
      </dsp:txXfrm>
    </dsp:sp>
    <dsp:sp modelId="{E2A4ADA9-7498-4652-8D05-C83496543190}">
      <dsp:nvSpPr>
        <dsp:cNvPr id="0" name=""/>
        <dsp:cNvSpPr/>
      </dsp:nvSpPr>
      <dsp:spPr>
        <a:xfrm>
          <a:off x="1384" y="0"/>
          <a:ext cx="2268146"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Century Gothic" panose="020B0502020202020204"/>
              <a:ea typeface="+mn-ea"/>
              <a:cs typeface="+mn-cs"/>
            </a:rPr>
            <a:t>Granted China normal MFN Tariffs</a:t>
          </a:r>
        </a:p>
      </dsp:txBody>
      <dsp:txXfrm>
        <a:off x="1384" y="0"/>
        <a:ext cx="2268146" cy="1169261"/>
      </dsp:txXfrm>
    </dsp:sp>
    <dsp:sp modelId="{37EF2938-C35C-4419-90BD-A75A5B3F9E57}">
      <dsp:nvSpPr>
        <dsp:cNvPr id="0" name=""/>
        <dsp:cNvSpPr/>
      </dsp:nvSpPr>
      <dsp:spPr>
        <a:xfrm>
          <a:off x="1951990" y="1826970"/>
          <a:ext cx="635081" cy="0"/>
        </a:xfrm>
        <a:custGeom>
          <a:avLst/>
          <a:gdLst/>
          <a:ahLst/>
          <a:cxnLst/>
          <a:rect l="0" t="0" r="0" b="0"/>
          <a:pathLst>
            <a:path>
              <a:moveTo>
                <a:pt x="0" y="0"/>
              </a:moveTo>
              <a:lnTo>
                <a:pt x="63508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996AC-03C8-4936-B4E9-AAD75BB81A7B}">
      <dsp:nvSpPr>
        <dsp:cNvPr id="0" name=""/>
        <dsp:cNvSpPr/>
      </dsp:nvSpPr>
      <dsp:spPr>
        <a:xfrm>
          <a:off x="1135457" y="1242339"/>
          <a:ext cx="0" cy="36539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270078-E4AD-452C-9053-56957076CB72}">
      <dsp:nvSpPr>
        <dsp:cNvPr id="0" name=""/>
        <dsp:cNvSpPr/>
      </dsp:nvSpPr>
      <dsp:spPr>
        <a:xfrm>
          <a:off x="1098918" y="1169261"/>
          <a:ext cx="73078" cy="730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E0172-308E-4E7D-809D-ADEFD0F4FC74}">
      <dsp:nvSpPr>
        <dsp:cNvPr id="0" name=""/>
        <dsp:cNvSpPr/>
      </dsp:nvSpPr>
      <dsp:spPr>
        <a:xfrm>
          <a:off x="2587071" y="1607734"/>
          <a:ext cx="1633065" cy="438472"/>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2001</a:t>
          </a:r>
        </a:p>
      </dsp:txBody>
      <dsp:txXfrm>
        <a:off x="2781623" y="1659970"/>
        <a:ext cx="1243961" cy="334000"/>
      </dsp:txXfrm>
    </dsp:sp>
    <dsp:sp modelId="{CC7D06F0-6964-4AB7-AC20-7308EDF5AC1C}">
      <dsp:nvSpPr>
        <dsp:cNvPr id="0" name=""/>
        <dsp:cNvSpPr/>
      </dsp:nvSpPr>
      <dsp:spPr>
        <a:xfrm>
          <a:off x="2269531" y="2484679"/>
          <a:ext cx="2268146"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t>China’s in WTO</a:t>
          </a:r>
        </a:p>
      </dsp:txBody>
      <dsp:txXfrm>
        <a:off x="2269531" y="2484679"/>
        <a:ext cx="2268146" cy="1169261"/>
      </dsp:txXfrm>
    </dsp:sp>
    <dsp:sp modelId="{DEF8ADEE-3CDD-481C-92FD-7B762B5FF6C9}">
      <dsp:nvSpPr>
        <dsp:cNvPr id="0" name=""/>
        <dsp:cNvSpPr/>
      </dsp:nvSpPr>
      <dsp:spPr>
        <a:xfrm>
          <a:off x="4220137" y="1826970"/>
          <a:ext cx="635081" cy="0"/>
        </a:xfrm>
        <a:custGeom>
          <a:avLst/>
          <a:gdLst/>
          <a:ahLst/>
          <a:cxnLst/>
          <a:rect l="0" t="0" r="0" b="0"/>
          <a:pathLst>
            <a:path>
              <a:moveTo>
                <a:pt x="0" y="0"/>
              </a:moveTo>
              <a:lnTo>
                <a:pt x="63508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04633-E89E-4A72-8B8C-50D391BA3C26}">
      <dsp:nvSpPr>
        <dsp:cNvPr id="0" name=""/>
        <dsp:cNvSpPr/>
      </dsp:nvSpPr>
      <dsp:spPr>
        <a:xfrm>
          <a:off x="3403604" y="2046206"/>
          <a:ext cx="0" cy="36539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A16B8E0-AEA5-4237-BC93-75EE796AF733}">
      <dsp:nvSpPr>
        <dsp:cNvPr id="0" name=""/>
        <dsp:cNvSpPr/>
      </dsp:nvSpPr>
      <dsp:spPr>
        <a:xfrm>
          <a:off x="3367065" y="2411601"/>
          <a:ext cx="73078" cy="730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03881-9797-4744-B913-19C7215C5AD9}">
      <dsp:nvSpPr>
        <dsp:cNvPr id="0" name=""/>
        <dsp:cNvSpPr/>
      </dsp:nvSpPr>
      <dsp:spPr>
        <a:xfrm>
          <a:off x="4855218" y="1607734"/>
          <a:ext cx="1633065" cy="438472"/>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2017</a:t>
          </a:r>
        </a:p>
      </dsp:txBody>
      <dsp:txXfrm>
        <a:off x="5049770" y="1659970"/>
        <a:ext cx="1243961" cy="334000"/>
      </dsp:txXfrm>
    </dsp:sp>
    <dsp:sp modelId="{265FD741-EB30-48CC-A9E9-1207EC542954}">
      <dsp:nvSpPr>
        <dsp:cNvPr id="0" name=""/>
        <dsp:cNvSpPr/>
      </dsp:nvSpPr>
      <dsp:spPr>
        <a:xfrm>
          <a:off x="4537677" y="0"/>
          <a:ext cx="2268146"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Beginning of Trade War</a:t>
          </a:r>
        </a:p>
      </dsp:txBody>
      <dsp:txXfrm>
        <a:off x="4537677" y="0"/>
        <a:ext cx="2268146" cy="1169261"/>
      </dsp:txXfrm>
    </dsp:sp>
    <dsp:sp modelId="{F6AE1320-CDD3-4A7A-82B3-B5FC2587C227}">
      <dsp:nvSpPr>
        <dsp:cNvPr id="0" name=""/>
        <dsp:cNvSpPr/>
      </dsp:nvSpPr>
      <dsp:spPr>
        <a:xfrm>
          <a:off x="6488283" y="1826970"/>
          <a:ext cx="635081" cy="0"/>
        </a:xfrm>
        <a:custGeom>
          <a:avLst/>
          <a:gdLst/>
          <a:ahLst/>
          <a:cxnLst/>
          <a:rect l="0" t="0" r="0" b="0"/>
          <a:pathLst>
            <a:path>
              <a:moveTo>
                <a:pt x="0" y="0"/>
              </a:moveTo>
              <a:lnTo>
                <a:pt x="63508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8CA31-08BC-4A12-B5BF-EB8C89B7862E}">
      <dsp:nvSpPr>
        <dsp:cNvPr id="0" name=""/>
        <dsp:cNvSpPr/>
      </dsp:nvSpPr>
      <dsp:spPr>
        <a:xfrm>
          <a:off x="5671751" y="1242339"/>
          <a:ext cx="0" cy="36539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D750D68-19A3-43DE-948A-83E7CC1EA949}">
      <dsp:nvSpPr>
        <dsp:cNvPr id="0" name=""/>
        <dsp:cNvSpPr/>
      </dsp:nvSpPr>
      <dsp:spPr>
        <a:xfrm>
          <a:off x="5635211" y="1169261"/>
          <a:ext cx="73078" cy="730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8A312-231E-4EE3-A8C4-F7E13524E89E}">
      <dsp:nvSpPr>
        <dsp:cNvPr id="0" name=""/>
        <dsp:cNvSpPr/>
      </dsp:nvSpPr>
      <dsp:spPr>
        <a:xfrm>
          <a:off x="7123364" y="1607734"/>
          <a:ext cx="1633065" cy="438472"/>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2018</a:t>
          </a:r>
        </a:p>
      </dsp:txBody>
      <dsp:txXfrm>
        <a:off x="7317916" y="1659970"/>
        <a:ext cx="1243961" cy="334000"/>
      </dsp:txXfrm>
    </dsp:sp>
    <dsp:sp modelId="{951D8B04-B000-4931-803C-0068D393471A}">
      <dsp:nvSpPr>
        <dsp:cNvPr id="0" name=""/>
        <dsp:cNvSpPr/>
      </dsp:nvSpPr>
      <dsp:spPr>
        <a:xfrm>
          <a:off x="6805824" y="2484679"/>
          <a:ext cx="2268146"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t>Trump Administration- $250 billion tariffs</a:t>
          </a:r>
        </a:p>
      </dsp:txBody>
      <dsp:txXfrm>
        <a:off x="6805824" y="2484679"/>
        <a:ext cx="2268146" cy="1169261"/>
      </dsp:txXfrm>
    </dsp:sp>
    <dsp:sp modelId="{82EF3625-93DE-48EB-BEFB-E727E5470AB8}">
      <dsp:nvSpPr>
        <dsp:cNvPr id="0" name=""/>
        <dsp:cNvSpPr/>
      </dsp:nvSpPr>
      <dsp:spPr>
        <a:xfrm>
          <a:off x="8756430" y="1826970"/>
          <a:ext cx="635081" cy="0"/>
        </a:xfrm>
        <a:custGeom>
          <a:avLst/>
          <a:gdLst/>
          <a:ahLst/>
          <a:cxnLst/>
          <a:rect l="0" t="0" r="0" b="0"/>
          <a:pathLst>
            <a:path>
              <a:moveTo>
                <a:pt x="0" y="0"/>
              </a:moveTo>
              <a:lnTo>
                <a:pt x="63508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F2603-3B47-4AEE-A9F8-E73016B26E20}">
      <dsp:nvSpPr>
        <dsp:cNvPr id="0" name=""/>
        <dsp:cNvSpPr/>
      </dsp:nvSpPr>
      <dsp:spPr>
        <a:xfrm>
          <a:off x="7939897" y="2046206"/>
          <a:ext cx="0" cy="36539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B8B24CE-72AB-4EED-898A-0F10FFC56F4F}">
      <dsp:nvSpPr>
        <dsp:cNvPr id="0" name=""/>
        <dsp:cNvSpPr/>
      </dsp:nvSpPr>
      <dsp:spPr>
        <a:xfrm>
          <a:off x="7903358" y="2411601"/>
          <a:ext cx="73078" cy="730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23DF8-A88E-4841-97F7-DA1144B3FC9A}">
      <dsp:nvSpPr>
        <dsp:cNvPr id="0" name=""/>
        <dsp:cNvSpPr/>
      </dsp:nvSpPr>
      <dsp:spPr>
        <a:xfrm rot="10800000">
          <a:off x="9391511" y="1607734"/>
          <a:ext cx="1633065" cy="438472"/>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2019</a:t>
          </a:r>
        </a:p>
      </dsp:txBody>
      <dsp:txXfrm rot="10800000">
        <a:off x="9479205" y="1607734"/>
        <a:ext cx="1545371" cy="438472"/>
      </dsp:txXfrm>
    </dsp:sp>
    <dsp:sp modelId="{AD1C2786-94B6-4A29-87D4-8ADB1C16540C}">
      <dsp:nvSpPr>
        <dsp:cNvPr id="0" name=""/>
        <dsp:cNvSpPr/>
      </dsp:nvSpPr>
      <dsp:spPr>
        <a:xfrm>
          <a:off x="9073970" y="0"/>
          <a:ext cx="2268146"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endParaRPr lang="en-US" sz="1100" kern="1200" dirty="0"/>
        </a:p>
      </dsp:txBody>
      <dsp:txXfrm>
        <a:off x="9073970" y="0"/>
        <a:ext cx="2268146" cy="1169261"/>
      </dsp:txXfrm>
    </dsp:sp>
    <dsp:sp modelId="{EBC439CA-582A-4A4E-A2B4-9A5C268F7BB7}">
      <dsp:nvSpPr>
        <dsp:cNvPr id="0" name=""/>
        <dsp:cNvSpPr/>
      </dsp:nvSpPr>
      <dsp:spPr>
        <a:xfrm>
          <a:off x="10208044" y="1242339"/>
          <a:ext cx="0" cy="36539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F321FCA-949E-4FAB-834A-80606656C1A4}">
      <dsp:nvSpPr>
        <dsp:cNvPr id="0" name=""/>
        <dsp:cNvSpPr/>
      </dsp:nvSpPr>
      <dsp:spPr>
        <a:xfrm>
          <a:off x="10171504" y="1169261"/>
          <a:ext cx="73078" cy="730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5690F-3B6E-C440-9AB1-F1B22B57C0DD}">
      <dsp:nvSpPr>
        <dsp:cNvPr id="0" name=""/>
        <dsp:cNvSpPr/>
      </dsp:nvSpPr>
      <dsp:spPr>
        <a:xfrm>
          <a:off x="3852699" y="404"/>
          <a:ext cx="1453426" cy="145342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Chinese Government</a:t>
          </a:r>
        </a:p>
      </dsp:txBody>
      <dsp:txXfrm>
        <a:off x="4065548" y="213253"/>
        <a:ext cx="1027728" cy="1027728"/>
      </dsp:txXfrm>
    </dsp:sp>
    <dsp:sp modelId="{B7996500-0949-AA4A-A778-D47E0BE90091}">
      <dsp:nvSpPr>
        <dsp:cNvPr id="0" name=""/>
        <dsp:cNvSpPr/>
      </dsp:nvSpPr>
      <dsp:spPr>
        <a:xfrm rot="2160000">
          <a:off x="5260245" y="1116945"/>
          <a:ext cx="386595" cy="490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71320" y="1180966"/>
        <a:ext cx="270617" cy="294319"/>
      </dsp:txXfrm>
    </dsp:sp>
    <dsp:sp modelId="{2CD16791-C7A8-5C43-B70C-7E06595DD641}">
      <dsp:nvSpPr>
        <dsp:cNvPr id="0" name=""/>
        <dsp:cNvSpPr/>
      </dsp:nvSpPr>
      <dsp:spPr>
        <a:xfrm>
          <a:off x="5618663" y="1283452"/>
          <a:ext cx="1453426" cy="145342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Upstream Aluminum</a:t>
          </a:r>
        </a:p>
      </dsp:txBody>
      <dsp:txXfrm>
        <a:off x="5831512" y="1496301"/>
        <a:ext cx="1027728" cy="1027728"/>
      </dsp:txXfrm>
    </dsp:sp>
    <dsp:sp modelId="{449C5C9A-BE6D-554D-AF77-B19CC9A7D2CA}">
      <dsp:nvSpPr>
        <dsp:cNvPr id="0" name=""/>
        <dsp:cNvSpPr/>
      </dsp:nvSpPr>
      <dsp:spPr>
        <a:xfrm rot="6480000">
          <a:off x="5818191" y="2792502"/>
          <a:ext cx="386595" cy="490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894100" y="2835457"/>
        <a:ext cx="270617" cy="294319"/>
      </dsp:txXfrm>
    </dsp:sp>
    <dsp:sp modelId="{F580840E-2F0B-344F-863B-F7272555AB12}">
      <dsp:nvSpPr>
        <dsp:cNvPr id="0" name=""/>
        <dsp:cNvSpPr/>
      </dsp:nvSpPr>
      <dsp:spPr>
        <a:xfrm>
          <a:off x="4944125" y="3359468"/>
          <a:ext cx="1453426" cy="145342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Downstream Aluminum</a:t>
          </a:r>
        </a:p>
      </dsp:txBody>
      <dsp:txXfrm>
        <a:off x="5156974" y="3572317"/>
        <a:ext cx="1027728" cy="1027728"/>
      </dsp:txXfrm>
    </dsp:sp>
    <dsp:sp modelId="{F0F2DD6E-4EF5-5D42-A37F-F7A54744E16F}">
      <dsp:nvSpPr>
        <dsp:cNvPr id="0" name=""/>
        <dsp:cNvSpPr/>
      </dsp:nvSpPr>
      <dsp:spPr>
        <a:xfrm rot="10800000">
          <a:off x="4397056" y="3840916"/>
          <a:ext cx="386595" cy="490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513034" y="3939022"/>
        <a:ext cx="270617" cy="294319"/>
      </dsp:txXfrm>
    </dsp:sp>
    <dsp:sp modelId="{FA591D94-5F79-C945-8A24-3CB2C9FE80B5}">
      <dsp:nvSpPr>
        <dsp:cNvPr id="0" name=""/>
        <dsp:cNvSpPr/>
      </dsp:nvSpPr>
      <dsp:spPr>
        <a:xfrm>
          <a:off x="2761273" y="3359468"/>
          <a:ext cx="1453426" cy="145342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Export to U.S and other countries</a:t>
          </a:r>
        </a:p>
      </dsp:txBody>
      <dsp:txXfrm>
        <a:off x="2974122" y="3572317"/>
        <a:ext cx="1027728" cy="1027728"/>
      </dsp:txXfrm>
    </dsp:sp>
    <dsp:sp modelId="{969E93F2-85C8-4C44-A6E6-2A247BE876F8}">
      <dsp:nvSpPr>
        <dsp:cNvPr id="0" name=""/>
        <dsp:cNvSpPr/>
      </dsp:nvSpPr>
      <dsp:spPr>
        <a:xfrm rot="15120000">
          <a:off x="2960800" y="2813314"/>
          <a:ext cx="386595" cy="490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036709" y="2966571"/>
        <a:ext cx="270617" cy="294319"/>
      </dsp:txXfrm>
    </dsp:sp>
    <dsp:sp modelId="{6589E1AB-622C-6E48-98A4-19BA3A9B9B2C}">
      <dsp:nvSpPr>
        <dsp:cNvPr id="0" name=""/>
        <dsp:cNvSpPr/>
      </dsp:nvSpPr>
      <dsp:spPr>
        <a:xfrm>
          <a:off x="2086734" y="1283452"/>
          <a:ext cx="1453426" cy="145342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Global competition to foreign country's domestic firms</a:t>
          </a:r>
        </a:p>
      </dsp:txBody>
      <dsp:txXfrm>
        <a:off x="2299583" y="1496301"/>
        <a:ext cx="1027728" cy="1027728"/>
      </dsp:txXfrm>
    </dsp:sp>
    <dsp:sp modelId="{0CBEC0E0-6A58-3841-8CA3-3F24EE371831}">
      <dsp:nvSpPr>
        <dsp:cNvPr id="0" name=""/>
        <dsp:cNvSpPr/>
      </dsp:nvSpPr>
      <dsp:spPr>
        <a:xfrm rot="19440000">
          <a:off x="3494280" y="1129807"/>
          <a:ext cx="386595" cy="490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505355" y="1261998"/>
        <a:ext cx="270617" cy="29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BFF81-DFA3-684C-90F5-6BC6DEAE2767}">
      <dsp:nvSpPr>
        <dsp:cNvPr id="0" name=""/>
        <dsp:cNvSpPr/>
      </dsp:nvSpPr>
      <dsp:spPr>
        <a:xfrm>
          <a:off x="3607898" y="34850"/>
          <a:ext cx="1252165" cy="125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Foreign companies locate production in China</a:t>
          </a:r>
        </a:p>
      </dsp:txBody>
      <dsp:txXfrm>
        <a:off x="3607898" y="34850"/>
        <a:ext cx="1252165" cy="1252165"/>
      </dsp:txXfrm>
    </dsp:sp>
    <dsp:sp modelId="{6A3FABC4-820D-E34D-BCD9-57FFF39FBB26}">
      <dsp:nvSpPr>
        <dsp:cNvPr id="0" name=""/>
        <dsp:cNvSpPr/>
      </dsp:nvSpPr>
      <dsp:spPr>
        <a:xfrm>
          <a:off x="662849" y="-1314"/>
          <a:ext cx="4694101" cy="4694101"/>
        </a:xfrm>
        <a:prstGeom prst="circularArrow">
          <a:avLst>
            <a:gd name="adj1" fmla="val 5202"/>
            <a:gd name="adj2" fmla="val 336024"/>
            <a:gd name="adj3" fmla="val 21292790"/>
            <a:gd name="adj4" fmla="val 19766635"/>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7AF60-DBA8-5842-84DC-3C813B675D9D}">
      <dsp:nvSpPr>
        <dsp:cNvPr id="0" name=""/>
        <dsp:cNvSpPr/>
      </dsp:nvSpPr>
      <dsp:spPr>
        <a:xfrm>
          <a:off x="4364421" y="2363190"/>
          <a:ext cx="1252165" cy="125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Joint Ventures with local partners</a:t>
          </a:r>
        </a:p>
      </dsp:txBody>
      <dsp:txXfrm>
        <a:off x="4364421" y="2363190"/>
        <a:ext cx="1252165" cy="1252165"/>
      </dsp:txXfrm>
    </dsp:sp>
    <dsp:sp modelId="{43D60F55-B5C7-9C47-81C2-B40EFBDB29B2}">
      <dsp:nvSpPr>
        <dsp:cNvPr id="0" name=""/>
        <dsp:cNvSpPr/>
      </dsp:nvSpPr>
      <dsp:spPr>
        <a:xfrm>
          <a:off x="662849" y="-1314"/>
          <a:ext cx="4694101" cy="4694101"/>
        </a:xfrm>
        <a:prstGeom prst="circularArrow">
          <a:avLst>
            <a:gd name="adj1" fmla="val 5202"/>
            <a:gd name="adj2" fmla="val 336024"/>
            <a:gd name="adj3" fmla="val 4014229"/>
            <a:gd name="adj4" fmla="val 2253863"/>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A0A1C-243E-444C-A9A8-D6F3AD5DD371}">
      <dsp:nvSpPr>
        <dsp:cNvPr id="0" name=""/>
        <dsp:cNvSpPr/>
      </dsp:nvSpPr>
      <dsp:spPr>
        <a:xfrm>
          <a:off x="2383817" y="3802184"/>
          <a:ext cx="1252165" cy="125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resources</a:t>
          </a:r>
        </a:p>
      </dsp:txBody>
      <dsp:txXfrm>
        <a:off x="2383817" y="3802184"/>
        <a:ext cx="1252165" cy="1252165"/>
      </dsp:txXfrm>
    </dsp:sp>
    <dsp:sp modelId="{8AFDDF6A-0A2C-0246-8960-9C25A622C8DC}">
      <dsp:nvSpPr>
        <dsp:cNvPr id="0" name=""/>
        <dsp:cNvSpPr/>
      </dsp:nvSpPr>
      <dsp:spPr>
        <a:xfrm>
          <a:off x="662849" y="-1314"/>
          <a:ext cx="4694101" cy="4694101"/>
        </a:xfrm>
        <a:prstGeom prst="circularArrow">
          <a:avLst>
            <a:gd name="adj1" fmla="val 5202"/>
            <a:gd name="adj2" fmla="val 336024"/>
            <a:gd name="adj3" fmla="val 8210113"/>
            <a:gd name="adj4" fmla="val 6449747"/>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59132-4329-9E45-AECE-69DE8541A826}">
      <dsp:nvSpPr>
        <dsp:cNvPr id="0" name=""/>
        <dsp:cNvSpPr/>
      </dsp:nvSpPr>
      <dsp:spPr>
        <a:xfrm>
          <a:off x="403212" y="2363190"/>
          <a:ext cx="1252165" cy="125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Transfer technology involuntarily</a:t>
          </a:r>
        </a:p>
      </dsp:txBody>
      <dsp:txXfrm>
        <a:off x="403212" y="2363190"/>
        <a:ext cx="1252165" cy="1252165"/>
      </dsp:txXfrm>
    </dsp:sp>
    <dsp:sp modelId="{AEF0CD16-B7F0-D94F-AC52-C99263C30C05}">
      <dsp:nvSpPr>
        <dsp:cNvPr id="0" name=""/>
        <dsp:cNvSpPr/>
      </dsp:nvSpPr>
      <dsp:spPr>
        <a:xfrm>
          <a:off x="662849" y="-1314"/>
          <a:ext cx="4694101" cy="4694101"/>
        </a:xfrm>
        <a:prstGeom prst="circularArrow">
          <a:avLst>
            <a:gd name="adj1" fmla="val 5202"/>
            <a:gd name="adj2" fmla="val 336024"/>
            <a:gd name="adj3" fmla="val 12297341"/>
            <a:gd name="adj4" fmla="val 10771186"/>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BD3F3-D81A-FF43-871B-259114A587BD}">
      <dsp:nvSpPr>
        <dsp:cNvPr id="0" name=""/>
        <dsp:cNvSpPr/>
      </dsp:nvSpPr>
      <dsp:spPr>
        <a:xfrm>
          <a:off x="1159736" y="34850"/>
          <a:ext cx="1252165" cy="125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China high import tariffs</a:t>
          </a:r>
        </a:p>
      </dsp:txBody>
      <dsp:txXfrm>
        <a:off x="1159736" y="34850"/>
        <a:ext cx="1252165" cy="1252165"/>
      </dsp:txXfrm>
    </dsp:sp>
    <dsp:sp modelId="{B0E5A605-1565-0D41-8321-2DF74585C31F}">
      <dsp:nvSpPr>
        <dsp:cNvPr id="0" name=""/>
        <dsp:cNvSpPr/>
      </dsp:nvSpPr>
      <dsp:spPr>
        <a:xfrm>
          <a:off x="662849" y="-1314"/>
          <a:ext cx="4694101" cy="4694101"/>
        </a:xfrm>
        <a:prstGeom prst="circularArrow">
          <a:avLst>
            <a:gd name="adj1" fmla="val 5202"/>
            <a:gd name="adj2" fmla="val 336024"/>
            <a:gd name="adj3" fmla="val 16865220"/>
            <a:gd name="adj4" fmla="val 15198756"/>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50E8C-2689-4B15-B826-80064E9C0C1C}" type="datetimeFigureOut">
              <a:rPr lang="en-US" smtClean="0"/>
              <a:t>9/5/19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4154B-F4A3-483A-917E-306EE56506CE}" type="slidenum">
              <a:rPr lang="en-US" smtClean="0"/>
              <a:t>‹#›</a:t>
            </a:fld>
            <a:endParaRPr lang="en-US" dirty="0"/>
          </a:p>
        </p:txBody>
      </p:sp>
    </p:spTree>
    <p:extLst>
      <p:ext uri="{BB962C8B-B14F-4D97-AF65-F5344CB8AC3E}">
        <p14:creationId xmlns:p14="http://schemas.microsoft.com/office/powerpoint/2010/main" val="389124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Focus </a:t>
            </a:r>
          </a:p>
        </p:txBody>
      </p:sp>
      <p:sp>
        <p:nvSpPr>
          <p:cNvPr id="4" name="Slide Number Placeholder 3"/>
          <p:cNvSpPr>
            <a:spLocks noGrp="1"/>
          </p:cNvSpPr>
          <p:nvPr>
            <p:ph type="sldNum" sz="quarter" idx="5"/>
          </p:nvPr>
        </p:nvSpPr>
        <p:spPr/>
        <p:txBody>
          <a:bodyPr/>
          <a:lstStyle/>
          <a:p>
            <a:fld id="{0394154B-F4A3-483A-917E-306EE56506CE}" type="slidenum">
              <a:rPr lang="en-US" smtClean="0"/>
              <a:t>3</a:t>
            </a:fld>
            <a:endParaRPr lang="en-US" dirty="0"/>
          </a:p>
        </p:txBody>
      </p:sp>
    </p:spTree>
    <p:extLst>
      <p:ext uri="{BB962C8B-B14F-4D97-AF65-F5344CB8AC3E}">
        <p14:creationId xmlns:p14="http://schemas.microsoft.com/office/powerpoint/2010/main" val="415900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MFN Tariffs, Equal treatment of all countries</a:t>
            </a:r>
            <a:endParaRPr lang="en-US" dirty="0"/>
          </a:p>
        </p:txBody>
      </p:sp>
      <p:sp>
        <p:nvSpPr>
          <p:cNvPr id="4" name="Slide Number Placeholder 3"/>
          <p:cNvSpPr>
            <a:spLocks noGrp="1"/>
          </p:cNvSpPr>
          <p:nvPr>
            <p:ph type="sldNum" sz="quarter" idx="5"/>
          </p:nvPr>
        </p:nvSpPr>
        <p:spPr/>
        <p:txBody>
          <a:bodyPr/>
          <a:lstStyle/>
          <a:p>
            <a:fld id="{0394154B-F4A3-483A-917E-306EE56506CE}" type="slidenum">
              <a:rPr lang="en-US" smtClean="0"/>
              <a:t>4</a:t>
            </a:fld>
            <a:endParaRPr lang="en-US" dirty="0"/>
          </a:p>
        </p:txBody>
      </p:sp>
    </p:spTree>
    <p:extLst>
      <p:ext uri="{BB962C8B-B14F-4D97-AF65-F5344CB8AC3E}">
        <p14:creationId xmlns:p14="http://schemas.microsoft.com/office/powerpoint/2010/main" val="54587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4154B-F4A3-483A-917E-306EE56506CE}" type="slidenum">
              <a:rPr lang="en-US" smtClean="0"/>
              <a:t>7</a:t>
            </a:fld>
            <a:endParaRPr lang="en-US" dirty="0"/>
          </a:p>
        </p:txBody>
      </p:sp>
    </p:spTree>
    <p:extLst>
      <p:ext uri="{BB962C8B-B14F-4D97-AF65-F5344CB8AC3E}">
        <p14:creationId xmlns:p14="http://schemas.microsoft.com/office/powerpoint/2010/main" val="197420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4154B-F4A3-483A-917E-306EE56506CE}" type="slidenum">
              <a:rPr lang="en-US" smtClean="0"/>
              <a:t>9</a:t>
            </a:fld>
            <a:endParaRPr lang="en-US" dirty="0"/>
          </a:p>
        </p:txBody>
      </p:sp>
    </p:spTree>
    <p:extLst>
      <p:ext uri="{BB962C8B-B14F-4D97-AF65-F5344CB8AC3E}">
        <p14:creationId xmlns:p14="http://schemas.microsoft.com/office/powerpoint/2010/main" val="240101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FB8A62-DCE9-4436-9813-08E79A925A23}"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E7F13-71B8-4E89-9805-DA65EBFE4E21}"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4F798-4536-418F-AF46-E7615AACEFFE}"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5B916B1-B68C-4957-AE0B-93441D9E3D2F}"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E64BFA5-A92D-41C0-B87E-588E162B4D01}"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6EDBA82-64E2-4933-AD0E-2A0A12EEC9DB}"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3C782-30F3-4353-A7EC-A4019AF6CF86}"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C2840-3F9A-41D5-88D3-AF4A12202226}"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4252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AE9BF7-07DF-409E-B752-2C7FF3C69342}"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9" name="Rectangle 18">
            <a:extLst>
              <a:ext uri="{FF2B5EF4-FFF2-40B4-BE49-F238E27FC236}">
                <a16:creationId xmlns:a16="http://schemas.microsoft.com/office/drawing/2014/main" id="{B4DCE914-44B4-934D-A8A7-98F165AE116E}"/>
              </a:ext>
            </a:extLst>
          </p:cNvPr>
          <p:cNvSpPr/>
          <p:nvPr userDrawn="1"/>
        </p:nvSpPr>
        <p:spPr>
          <a:xfrm>
            <a:off x="-6879" y="0"/>
            <a:ext cx="274320" cy="6858000"/>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78DD4-B65A-4D2E-BBD5-ED45F05FDBDE}"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4808-1E67-42D6-909C-FFD2C25166CD}"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40FC86-635A-4D7D-B975-7D2311E38442}" type="datetime1">
              <a:rPr lang="en-US" smtClean="0"/>
              <a:t>9/5/19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A4C6A-45FD-4202-953C-8BAC2B3505A4}" type="datetime1">
              <a:rPr lang="en-US" smtClean="0"/>
              <a:t>9/5/19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1E0CF-6B8F-49E5-98A1-A47C358284A1}" type="datetime1">
              <a:rPr lang="en-US" smtClean="0"/>
              <a:t>9/5/19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5BE61-E0C4-4540-89B0-D647AC89119E}"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DCBBA7-94F5-4632-977F-A069F5B4DE45}"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32D190-7243-461F-A783-93D8A78C031A}" type="datetime1">
              <a:rPr lang="en-US" smtClean="0"/>
              <a:t>9/5/19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65" name="Rectangle 64">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Rectangle 66">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5E423F-7192-4CEF-A3DE-67A5D88963FC}"/>
              </a:ext>
            </a:extLst>
          </p:cNvPr>
          <p:cNvSpPr>
            <a:spLocks noGrp="1"/>
          </p:cNvSpPr>
          <p:nvPr>
            <p:ph type="ctrTitle"/>
          </p:nvPr>
        </p:nvSpPr>
        <p:spPr>
          <a:xfrm>
            <a:off x="151638" y="820489"/>
            <a:ext cx="4336456" cy="3114818"/>
          </a:xfrm>
        </p:spPr>
        <p:txBody>
          <a:bodyPr>
            <a:normAutofit fontScale="90000"/>
          </a:bodyPr>
          <a:lstStyle/>
          <a:p>
            <a:r>
              <a:rPr lang="en-US" sz="4000" dirty="0">
                <a:solidFill>
                  <a:srgbClr val="FEFFFF"/>
                </a:solidFill>
              </a:rPr>
              <a:t>The 2018 US-China Trade Conflict After 40 Years of Special Protection</a:t>
            </a:r>
          </a:p>
        </p:txBody>
      </p:sp>
      <p:pic>
        <p:nvPicPr>
          <p:cNvPr id="7" name="Picture 6" descr="A close up of abstract drawing of downtown buildings">
            <a:extLst>
              <a:ext uri="{FF2B5EF4-FFF2-40B4-BE49-F238E27FC236}">
                <a16:creationId xmlns:a16="http://schemas.microsoft.com/office/drawing/2014/main" id="{9E8E76DD-36CE-456F-AE4B-0CA05DD4A062}"/>
              </a:ext>
            </a:extLst>
          </p:cNvPr>
          <p:cNvPicPr>
            <a:picLocks noChangeAspect="1"/>
          </p:cNvPicPr>
          <p:nvPr/>
        </p:nvPicPr>
        <p:blipFill rotWithShape="1">
          <a:blip r:embed="rId2"/>
          <a:srcRect l="23282" t="24102" r="20509"/>
          <a:stretch/>
        </p:blipFill>
        <p:spPr>
          <a:xfrm>
            <a:off x="4639732" y="10"/>
            <a:ext cx="7552267" cy="6857990"/>
          </a:xfrm>
          <a:prstGeom prst="rect">
            <a:avLst/>
          </a:prstGeom>
        </p:spPr>
      </p:pic>
      <p:sp>
        <p:nvSpPr>
          <p:cNvPr id="69"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itle 2">
            <a:extLst>
              <a:ext uri="{FF2B5EF4-FFF2-40B4-BE49-F238E27FC236}">
                <a16:creationId xmlns:a16="http://schemas.microsoft.com/office/drawing/2014/main" id="{18F4C5B9-7CE7-4198-A777-E8552CCFF3A6}"/>
              </a:ext>
            </a:extLst>
          </p:cNvPr>
          <p:cNvSpPr>
            <a:spLocks noGrp="1"/>
          </p:cNvSpPr>
          <p:nvPr>
            <p:ph type="subTitle" idx="1"/>
          </p:nvPr>
        </p:nvSpPr>
        <p:spPr>
          <a:xfrm>
            <a:off x="540279" y="5189400"/>
            <a:ext cx="3778870" cy="544260"/>
          </a:xfrm>
        </p:spPr>
        <p:txBody>
          <a:bodyPr anchor="ctr">
            <a:normAutofit/>
          </a:bodyPr>
          <a:lstStyle/>
          <a:p>
            <a:r>
              <a:rPr lang="en-US" sz="1600" dirty="0">
                <a:solidFill>
                  <a:srgbClr val="FEFFFF"/>
                </a:solidFill>
              </a:rPr>
              <a:t>Jason Qiao</a:t>
            </a:r>
          </a:p>
        </p:txBody>
      </p:sp>
      <p:sp>
        <p:nvSpPr>
          <p:cNvPr id="9" name="Title 1">
            <a:extLst>
              <a:ext uri="{FF2B5EF4-FFF2-40B4-BE49-F238E27FC236}">
                <a16:creationId xmlns:a16="http://schemas.microsoft.com/office/drawing/2014/main" id="{DA5E2BE3-208A-3444-8BCD-8CC371CE9E8E}"/>
              </a:ext>
            </a:extLst>
          </p:cNvPr>
          <p:cNvSpPr txBox="1">
            <a:spLocks/>
          </p:cNvSpPr>
          <p:nvPr/>
        </p:nvSpPr>
        <p:spPr>
          <a:xfrm>
            <a:off x="148591" y="3693037"/>
            <a:ext cx="3778870" cy="89331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b="1" dirty="0">
                <a:solidFill>
                  <a:srgbClr val="FEFFFF"/>
                </a:solidFill>
              </a:rPr>
              <a:t>Chad P. </a:t>
            </a:r>
            <a:r>
              <a:rPr lang="en-US" sz="1500" b="1" dirty="0" err="1">
                <a:solidFill>
                  <a:srgbClr val="FEFFFF"/>
                </a:solidFill>
              </a:rPr>
              <a:t>Bown</a:t>
            </a:r>
            <a:endParaRPr lang="en-US" sz="1500" b="1" dirty="0">
              <a:solidFill>
                <a:srgbClr val="FEFFFF"/>
              </a:solidFill>
            </a:endParaRPr>
          </a:p>
        </p:txBody>
      </p:sp>
    </p:spTree>
    <p:extLst>
      <p:ext uri="{BB962C8B-B14F-4D97-AF65-F5344CB8AC3E}">
        <p14:creationId xmlns:p14="http://schemas.microsoft.com/office/powerpoint/2010/main" val="113901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0694-82FE-6644-BC2E-39523323ED2C}"/>
              </a:ext>
            </a:extLst>
          </p:cNvPr>
          <p:cNvSpPr>
            <a:spLocks noGrp="1"/>
          </p:cNvSpPr>
          <p:nvPr>
            <p:ph type="title"/>
          </p:nvPr>
        </p:nvSpPr>
        <p:spPr/>
        <p:txBody>
          <a:bodyPr/>
          <a:lstStyle/>
          <a:p>
            <a:r>
              <a:rPr lang="en-US" dirty="0"/>
              <a:t>Antidumping and Countervailing duties, 2018</a:t>
            </a:r>
          </a:p>
        </p:txBody>
      </p:sp>
      <p:pic>
        <p:nvPicPr>
          <p:cNvPr id="4" name="Picture 3" descr="A screenshot of a cell phone&#10;&#10;Description automatically generated">
            <a:extLst>
              <a:ext uri="{FF2B5EF4-FFF2-40B4-BE49-F238E27FC236}">
                <a16:creationId xmlns:a16="http://schemas.microsoft.com/office/drawing/2014/main" id="{BC275595-6271-D04C-94AF-26BBF9B76519}"/>
              </a:ext>
            </a:extLst>
          </p:cNvPr>
          <p:cNvPicPr>
            <a:picLocks noChangeAspect="1"/>
          </p:cNvPicPr>
          <p:nvPr/>
        </p:nvPicPr>
        <p:blipFill>
          <a:blip r:embed="rId2"/>
          <a:stretch>
            <a:fillRect/>
          </a:stretch>
        </p:blipFill>
        <p:spPr>
          <a:xfrm>
            <a:off x="1765300" y="2405658"/>
            <a:ext cx="9370284" cy="2991842"/>
          </a:xfrm>
          <a:prstGeom prst="rect">
            <a:avLst/>
          </a:prstGeom>
        </p:spPr>
      </p:pic>
      <p:sp>
        <p:nvSpPr>
          <p:cNvPr id="5" name="Oval 4">
            <a:extLst>
              <a:ext uri="{FF2B5EF4-FFF2-40B4-BE49-F238E27FC236}">
                <a16:creationId xmlns:a16="http://schemas.microsoft.com/office/drawing/2014/main" id="{D4270ED0-D876-F74E-A71F-2EB620C4232C}"/>
              </a:ext>
            </a:extLst>
          </p:cNvPr>
          <p:cNvSpPr/>
          <p:nvPr/>
        </p:nvSpPr>
        <p:spPr>
          <a:xfrm>
            <a:off x="8916988" y="4381500"/>
            <a:ext cx="1192212" cy="673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16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327E-89DC-6F42-960E-E20D0A2DC28A}"/>
              </a:ext>
            </a:extLst>
          </p:cNvPr>
          <p:cNvSpPr>
            <a:spLocks noGrp="1"/>
          </p:cNvSpPr>
          <p:nvPr>
            <p:ph type="title"/>
          </p:nvPr>
        </p:nvSpPr>
        <p:spPr/>
        <p:txBody>
          <a:bodyPr/>
          <a:lstStyle/>
          <a:p>
            <a:r>
              <a:rPr lang="en-US" dirty="0"/>
              <a:t>U.S Opinion</a:t>
            </a:r>
          </a:p>
        </p:txBody>
      </p:sp>
      <p:sp>
        <p:nvSpPr>
          <p:cNvPr id="3" name="Content Placeholder 2">
            <a:extLst>
              <a:ext uri="{FF2B5EF4-FFF2-40B4-BE49-F238E27FC236}">
                <a16:creationId xmlns:a16="http://schemas.microsoft.com/office/drawing/2014/main" id="{09800012-B2D6-6744-B37E-51BE462476C7}"/>
              </a:ext>
            </a:extLst>
          </p:cNvPr>
          <p:cNvSpPr>
            <a:spLocks noGrp="1"/>
          </p:cNvSpPr>
          <p:nvPr>
            <p:ph idx="1"/>
          </p:nvPr>
        </p:nvSpPr>
        <p:spPr/>
        <p:txBody>
          <a:bodyPr>
            <a:normAutofit/>
          </a:bodyPr>
          <a:lstStyle/>
          <a:p>
            <a:r>
              <a:rPr lang="en-US" dirty="0"/>
              <a:t>“The United States hasn’t had a Trade Surplus with China in 40 years. They must end unfair trade, take down barriers and charge only Reciprocal Tariffs. The U.S. is losing $500 Billion a year, and has been losing Billions of Dollars for decades. Cannot continue!” </a:t>
            </a:r>
          </a:p>
          <a:p>
            <a:pPr marL="457200" lvl="1" indent="0">
              <a:buNone/>
            </a:pPr>
            <a:r>
              <a:rPr lang="en-US" dirty="0"/>
              <a:t>			   ---------- President Donald Trump’s tweet of April 8, 2018, </a:t>
            </a:r>
            <a:br>
              <a:rPr lang="en-US" dirty="0"/>
            </a:br>
            <a:endParaRPr lang="en-US" dirty="0"/>
          </a:p>
          <a:p>
            <a:r>
              <a:rPr lang="en-US" dirty="0"/>
              <a:t>Multinational companies complained more and more about being mistreated in China</a:t>
            </a:r>
          </a:p>
          <a:p>
            <a:r>
              <a:rPr lang="en-US" dirty="0"/>
              <a:t>Were being forced to transfer their technology to Chinese firms on non-commercial grounds or in some cases even having it stolen</a:t>
            </a:r>
          </a:p>
        </p:txBody>
      </p:sp>
    </p:spTree>
    <p:extLst>
      <p:ext uri="{BB962C8B-B14F-4D97-AF65-F5344CB8AC3E}">
        <p14:creationId xmlns:p14="http://schemas.microsoft.com/office/powerpoint/2010/main" val="20215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60AD-9DC1-384B-A1C8-D64617990EDD}"/>
              </a:ext>
            </a:extLst>
          </p:cNvPr>
          <p:cNvSpPr>
            <a:spLocks noGrp="1"/>
          </p:cNvSpPr>
          <p:nvPr>
            <p:ph type="title"/>
          </p:nvPr>
        </p:nvSpPr>
        <p:spPr>
          <a:xfrm>
            <a:off x="2592925" y="642520"/>
            <a:ext cx="8911687" cy="1280890"/>
          </a:xfrm>
        </p:spPr>
        <p:txBody>
          <a:bodyPr/>
          <a:lstStyle/>
          <a:p>
            <a:r>
              <a:rPr lang="en-US" dirty="0"/>
              <a:t>Special Protection Key Events, 2018</a:t>
            </a:r>
          </a:p>
        </p:txBody>
      </p:sp>
      <p:sp>
        <p:nvSpPr>
          <p:cNvPr id="5" name="Content Placeholder 4">
            <a:extLst>
              <a:ext uri="{FF2B5EF4-FFF2-40B4-BE49-F238E27FC236}">
                <a16:creationId xmlns:a16="http://schemas.microsoft.com/office/drawing/2014/main" id="{1CB881BA-9C85-8241-9D5B-7C34010A1B15}"/>
              </a:ext>
            </a:extLst>
          </p:cNvPr>
          <p:cNvSpPr>
            <a:spLocks noGrp="1"/>
          </p:cNvSpPr>
          <p:nvPr>
            <p:ph idx="1"/>
          </p:nvPr>
        </p:nvSpPr>
        <p:spPr>
          <a:xfrm>
            <a:off x="268288" y="2531741"/>
            <a:ext cx="1816101" cy="647701"/>
          </a:xfrm>
        </p:spPr>
        <p:txBody>
          <a:bodyPr>
            <a:noAutofit/>
          </a:bodyPr>
          <a:lstStyle/>
          <a:p>
            <a:pPr marL="0" indent="0">
              <a:buNone/>
            </a:pPr>
            <a:r>
              <a:rPr lang="en-US" sz="1500" dirty="0"/>
              <a:t>Investigation into steel, aluminum, solar panels</a:t>
            </a:r>
          </a:p>
        </p:txBody>
      </p:sp>
      <p:cxnSp>
        <p:nvCxnSpPr>
          <p:cNvPr id="7" name="Straight Arrow Connector 6">
            <a:extLst>
              <a:ext uri="{FF2B5EF4-FFF2-40B4-BE49-F238E27FC236}">
                <a16:creationId xmlns:a16="http://schemas.microsoft.com/office/drawing/2014/main" id="{6D1EC57D-1E3B-7343-BF6B-2C6A3B07C713}"/>
              </a:ext>
            </a:extLst>
          </p:cNvPr>
          <p:cNvCxnSpPr/>
          <p:nvPr/>
        </p:nvCxnSpPr>
        <p:spPr>
          <a:xfrm>
            <a:off x="292100" y="3784600"/>
            <a:ext cx="118999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CD2A83E-D377-1B49-84A2-18839355FDDF}"/>
              </a:ext>
            </a:extLst>
          </p:cNvPr>
          <p:cNvSpPr/>
          <p:nvPr/>
        </p:nvSpPr>
        <p:spPr>
          <a:xfrm>
            <a:off x="7874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94BD8C-38E0-1441-8736-6FC189900705}"/>
              </a:ext>
            </a:extLst>
          </p:cNvPr>
          <p:cNvSpPr/>
          <p:nvPr/>
        </p:nvSpPr>
        <p:spPr>
          <a:xfrm>
            <a:off x="23368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EDACDA7B-B121-B744-8E1F-80041AC8B6F0}"/>
              </a:ext>
            </a:extLst>
          </p:cNvPr>
          <p:cNvSpPr txBox="1">
            <a:spLocks/>
          </p:cNvSpPr>
          <p:nvPr/>
        </p:nvSpPr>
        <p:spPr>
          <a:xfrm>
            <a:off x="1799175" y="1960242"/>
            <a:ext cx="1816100" cy="50165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25% on steel; 10% on aluminum</a:t>
            </a:r>
          </a:p>
        </p:txBody>
      </p:sp>
      <p:sp>
        <p:nvSpPr>
          <p:cNvPr id="11" name="Oval 10">
            <a:extLst>
              <a:ext uri="{FF2B5EF4-FFF2-40B4-BE49-F238E27FC236}">
                <a16:creationId xmlns:a16="http://schemas.microsoft.com/office/drawing/2014/main" id="{EE0DEA28-C232-9041-A211-07F317627829}"/>
              </a:ext>
            </a:extLst>
          </p:cNvPr>
          <p:cNvSpPr/>
          <p:nvPr/>
        </p:nvSpPr>
        <p:spPr>
          <a:xfrm>
            <a:off x="27813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BCEACB9C-0017-E843-A308-0E7ECFBD8E20}"/>
              </a:ext>
            </a:extLst>
          </p:cNvPr>
          <p:cNvSpPr txBox="1">
            <a:spLocks/>
          </p:cNvSpPr>
          <p:nvPr/>
        </p:nvSpPr>
        <p:spPr>
          <a:xfrm>
            <a:off x="1725100" y="5177158"/>
            <a:ext cx="1816100" cy="50165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15%-25% on $2.4 billion imports</a:t>
            </a:r>
          </a:p>
        </p:txBody>
      </p:sp>
      <p:cxnSp>
        <p:nvCxnSpPr>
          <p:cNvPr id="4" name="Straight Connector 3">
            <a:extLst>
              <a:ext uri="{FF2B5EF4-FFF2-40B4-BE49-F238E27FC236}">
                <a16:creationId xmlns:a16="http://schemas.microsoft.com/office/drawing/2014/main" id="{4289070E-BDD4-1B44-A703-0E5EAB555878}"/>
              </a:ext>
            </a:extLst>
          </p:cNvPr>
          <p:cNvCxnSpPr/>
          <p:nvPr/>
        </p:nvCxnSpPr>
        <p:spPr>
          <a:xfrm>
            <a:off x="838200" y="3289300"/>
            <a:ext cx="0" cy="4127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7320FA-40A2-0349-ADEA-AF961B50D7A6}"/>
              </a:ext>
            </a:extLst>
          </p:cNvPr>
          <p:cNvCxnSpPr>
            <a:cxnSpLocks/>
          </p:cNvCxnSpPr>
          <p:nvPr/>
        </p:nvCxnSpPr>
        <p:spPr>
          <a:xfrm>
            <a:off x="2387600" y="2417441"/>
            <a:ext cx="0" cy="12846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617C37DD-855D-4F44-9104-533804C8ADC6}"/>
              </a:ext>
            </a:extLst>
          </p:cNvPr>
          <p:cNvSpPr txBox="1">
            <a:spLocks/>
          </p:cNvSpPr>
          <p:nvPr/>
        </p:nvSpPr>
        <p:spPr>
          <a:xfrm>
            <a:off x="3028950" y="2621596"/>
            <a:ext cx="1816100"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$50 billion, 25% Tariffs</a:t>
            </a:r>
          </a:p>
        </p:txBody>
      </p:sp>
      <p:sp>
        <p:nvSpPr>
          <p:cNvPr id="15" name="Oval 14">
            <a:extLst>
              <a:ext uri="{FF2B5EF4-FFF2-40B4-BE49-F238E27FC236}">
                <a16:creationId xmlns:a16="http://schemas.microsoft.com/office/drawing/2014/main" id="{9A25ABF2-CEF4-1743-93C0-B5B7B1512A10}"/>
              </a:ext>
            </a:extLst>
          </p:cNvPr>
          <p:cNvSpPr/>
          <p:nvPr/>
        </p:nvSpPr>
        <p:spPr>
          <a:xfrm>
            <a:off x="32004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D42CC0-45CB-3D4F-B7AB-09002A8FAD26}"/>
              </a:ext>
            </a:extLst>
          </p:cNvPr>
          <p:cNvSpPr/>
          <p:nvPr/>
        </p:nvSpPr>
        <p:spPr>
          <a:xfrm>
            <a:off x="36703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7" name="Oval 16">
            <a:extLst>
              <a:ext uri="{FF2B5EF4-FFF2-40B4-BE49-F238E27FC236}">
                <a16:creationId xmlns:a16="http://schemas.microsoft.com/office/drawing/2014/main" id="{4B0E30F2-8F43-974B-B5F5-5D823DFBA92F}"/>
              </a:ext>
            </a:extLst>
          </p:cNvPr>
          <p:cNvSpPr/>
          <p:nvPr/>
        </p:nvSpPr>
        <p:spPr>
          <a:xfrm>
            <a:off x="32004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8" name="Oval 17">
            <a:extLst>
              <a:ext uri="{FF2B5EF4-FFF2-40B4-BE49-F238E27FC236}">
                <a16:creationId xmlns:a16="http://schemas.microsoft.com/office/drawing/2014/main" id="{5BCD9680-E119-904F-8B7C-EC3DBE6EC85B}"/>
              </a:ext>
            </a:extLst>
          </p:cNvPr>
          <p:cNvSpPr/>
          <p:nvPr/>
        </p:nvSpPr>
        <p:spPr>
          <a:xfrm>
            <a:off x="47371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7CF0496-5AB2-6B48-9BA3-D5C4BA1467E3}"/>
              </a:ext>
            </a:extLst>
          </p:cNvPr>
          <p:cNvSpPr/>
          <p:nvPr/>
        </p:nvSpPr>
        <p:spPr>
          <a:xfrm>
            <a:off x="53467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3DCD7F9-83A8-B04B-9D74-A50B8D95BE38}"/>
              </a:ext>
            </a:extLst>
          </p:cNvPr>
          <p:cNvSpPr/>
          <p:nvPr/>
        </p:nvSpPr>
        <p:spPr>
          <a:xfrm>
            <a:off x="59690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D87242-57FB-684E-83DA-07E9330F0F63}"/>
              </a:ext>
            </a:extLst>
          </p:cNvPr>
          <p:cNvSpPr/>
          <p:nvPr/>
        </p:nvSpPr>
        <p:spPr>
          <a:xfrm>
            <a:off x="85344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868FC50-11A6-BB42-A0F2-1A0A6714B975}"/>
              </a:ext>
            </a:extLst>
          </p:cNvPr>
          <p:cNvCxnSpPr>
            <a:cxnSpLocks/>
          </p:cNvCxnSpPr>
          <p:nvPr/>
        </p:nvCxnSpPr>
        <p:spPr>
          <a:xfrm>
            <a:off x="2845594" y="4485008"/>
            <a:ext cx="0" cy="6921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257B618-A66C-864F-865E-E20858078284}"/>
              </a:ext>
            </a:extLst>
          </p:cNvPr>
          <p:cNvCxnSpPr>
            <a:cxnSpLocks/>
          </p:cNvCxnSpPr>
          <p:nvPr/>
        </p:nvCxnSpPr>
        <p:spPr>
          <a:xfrm>
            <a:off x="3264694" y="3123246"/>
            <a:ext cx="0" cy="5226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CA8E42-1696-714E-9BAF-16B00920419B}"/>
              </a:ext>
            </a:extLst>
          </p:cNvPr>
          <p:cNvCxnSpPr>
            <a:cxnSpLocks/>
            <a:endCxn id="28" idx="0"/>
          </p:cNvCxnSpPr>
          <p:nvPr/>
        </p:nvCxnSpPr>
        <p:spPr>
          <a:xfrm>
            <a:off x="3734594" y="4485008"/>
            <a:ext cx="0" cy="12147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Content Placeholder 4">
            <a:extLst>
              <a:ext uri="{FF2B5EF4-FFF2-40B4-BE49-F238E27FC236}">
                <a16:creationId xmlns:a16="http://schemas.microsoft.com/office/drawing/2014/main" id="{8962E1D0-0B93-0A4E-95EB-D307A50BC137}"/>
              </a:ext>
            </a:extLst>
          </p:cNvPr>
          <p:cNvSpPr txBox="1">
            <a:spLocks/>
          </p:cNvSpPr>
          <p:nvPr/>
        </p:nvSpPr>
        <p:spPr>
          <a:xfrm>
            <a:off x="2890838" y="5699766"/>
            <a:ext cx="1816100"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$50 billion, 25% Tariffs</a:t>
            </a:r>
          </a:p>
        </p:txBody>
      </p:sp>
      <p:cxnSp>
        <p:nvCxnSpPr>
          <p:cNvPr id="31" name="Straight Connector 30">
            <a:extLst>
              <a:ext uri="{FF2B5EF4-FFF2-40B4-BE49-F238E27FC236}">
                <a16:creationId xmlns:a16="http://schemas.microsoft.com/office/drawing/2014/main" id="{129B91AC-4BB3-0C45-9637-D7731B30EBED}"/>
              </a:ext>
            </a:extLst>
          </p:cNvPr>
          <p:cNvCxnSpPr>
            <a:cxnSpLocks/>
          </p:cNvCxnSpPr>
          <p:nvPr/>
        </p:nvCxnSpPr>
        <p:spPr>
          <a:xfrm>
            <a:off x="4789488" y="2197100"/>
            <a:ext cx="0" cy="144875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1C8D4D5-51A2-8445-AD11-22B5F2E475D3}"/>
              </a:ext>
            </a:extLst>
          </p:cNvPr>
          <p:cNvCxnSpPr>
            <a:cxnSpLocks/>
          </p:cNvCxnSpPr>
          <p:nvPr/>
        </p:nvCxnSpPr>
        <p:spPr>
          <a:xfrm>
            <a:off x="5410994" y="3123246"/>
            <a:ext cx="0" cy="5226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Content Placeholder 4">
            <a:extLst>
              <a:ext uri="{FF2B5EF4-FFF2-40B4-BE49-F238E27FC236}">
                <a16:creationId xmlns:a16="http://schemas.microsoft.com/office/drawing/2014/main" id="{FA175A39-8B93-334E-8AFF-1065EF1CB728}"/>
              </a:ext>
            </a:extLst>
          </p:cNvPr>
          <p:cNvSpPr txBox="1">
            <a:spLocks/>
          </p:cNvSpPr>
          <p:nvPr/>
        </p:nvSpPr>
        <p:spPr>
          <a:xfrm>
            <a:off x="3881438" y="1872609"/>
            <a:ext cx="2214562"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Additional $100 billion</a:t>
            </a:r>
          </a:p>
        </p:txBody>
      </p:sp>
      <p:sp>
        <p:nvSpPr>
          <p:cNvPr id="35" name="Content Placeholder 4">
            <a:extLst>
              <a:ext uri="{FF2B5EF4-FFF2-40B4-BE49-F238E27FC236}">
                <a16:creationId xmlns:a16="http://schemas.microsoft.com/office/drawing/2014/main" id="{59BCEE3D-AC44-424A-8B2F-02D3A392734F}"/>
              </a:ext>
            </a:extLst>
          </p:cNvPr>
          <p:cNvSpPr txBox="1">
            <a:spLocks/>
          </p:cNvSpPr>
          <p:nvPr/>
        </p:nvSpPr>
        <p:spPr>
          <a:xfrm>
            <a:off x="4937919" y="2507930"/>
            <a:ext cx="1512886"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Additional $200 billion</a:t>
            </a:r>
          </a:p>
        </p:txBody>
      </p:sp>
      <p:sp>
        <p:nvSpPr>
          <p:cNvPr id="36" name="Content Placeholder 4">
            <a:extLst>
              <a:ext uri="{FF2B5EF4-FFF2-40B4-BE49-F238E27FC236}">
                <a16:creationId xmlns:a16="http://schemas.microsoft.com/office/drawing/2014/main" id="{3E6CFEFC-0BAF-1F46-935B-EA6A12BA3FD3}"/>
              </a:ext>
            </a:extLst>
          </p:cNvPr>
          <p:cNvSpPr txBox="1">
            <a:spLocks/>
          </p:cNvSpPr>
          <p:nvPr/>
        </p:nvSpPr>
        <p:spPr>
          <a:xfrm>
            <a:off x="5250657" y="5138744"/>
            <a:ext cx="1816100"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$60 billion, 5%-25% Tariffs</a:t>
            </a:r>
          </a:p>
        </p:txBody>
      </p:sp>
      <p:cxnSp>
        <p:nvCxnSpPr>
          <p:cNvPr id="37" name="Straight Connector 36">
            <a:extLst>
              <a:ext uri="{FF2B5EF4-FFF2-40B4-BE49-F238E27FC236}">
                <a16:creationId xmlns:a16="http://schemas.microsoft.com/office/drawing/2014/main" id="{73FA249F-6CD7-CC4F-B393-225F9EBD97F3}"/>
              </a:ext>
            </a:extLst>
          </p:cNvPr>
          <p:cNvCxnSpPr>
            <a:cxnSpLocks/>
          </p:cNvCxnSpPr>
          <p:nvPr/>
        </p:nvCxnSpPr>
        <p:spPr>
          <a:xfrm>
            <a:off x="6033294" y="4485008"/>
            <a:ext cx="0" cy="6537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7681DE0-F0BF-604C-9375-A1AA82E75FDE}"/>
              </a:ext>
            </a:extLst>
          </p:cNvPr>
          <p:cNvCxnSpPr>
            <a:cxnSpLocks/>
          </p:cNvCxnSpPr>
          <p:nvPr/>
        </p:nvCxnSpPr>
        <p:spPr>
          <a:xfrm>
            <a:off x="8598694" y="3009580"/>
            <a:ext cx="0" cy="6537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0" name="Content Placeholder 4">
            <a:extLst>
              <a:ext uri="{FF2B5EF4-FFF2-40B4-BE49-F238E27FC236}">
                <a16:creationId xmlns:a16="http://schemas.microsoft.com/office/drawing/2014/main" id="{4A716972-EDED-A645-942C-1B0DB74D686C}"/>
              </a:ext>
            </a:extLst>
          </p:cNvPr>
          <p:cNvSpPr txBox="1">
            <a:spLocks/>
          </p:cNvSpPr>
          <p:nvPr/>
        </p:nvSpPr>
        <p:spPr>
          <a:xfrm>
            <a:off x="8018464" y="2326955"/>
            <a:ext cx="1976427"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Negotiations, hold for 90 days</a:t>
            </a:r>
          </a:p>
        </p:txBody>
      </p:sp>
      <p:sp>
        <p:nvSpPr>
          <p:cNvPr id="41" name="Content Placeholder 4">
            <a:extLst>
              <a:ext uri="{FF2B5EF4-FFF2-40B4-BE49-F238E27FC236}">
                <a16:creationId xmlns:a16="http://schemas.microsoft.com/office/drawing/2014/main" id="{F226B817-4D31-314D-BFAC-A40083BD1914}"/>
              </a:ext>
            </a:extLst>
          </p:cNvPr>
          <p:cNvSpPr txBox="1">
            <a:spLocks/>
          </p:cNvSpPr>
          <p:nvPr/>
        </p:nvSpPr>
        <p:spPr>
          <a:xfrm>
            <a:off x="522301" y="3954462"/>
            <a:ext cx="11669699" cy="32797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2017          2018  March        April             June     	   August 		         December</a:t>
            </a:r>
          </a:p>
        </p:txBody>
      </p:sp>
      <p:sp>
        <p:nvSpPr>
          <p:cNvPr id="42" name="Content Placeholder 4">
            <a:extLst>
              <a:ext uri="{FF2B5EF4-FFF2-40B4-BE49-F238E27FC236}">
                <a16:creationId xmlns:a16="http://schemas.microsoft.com/office/drawing/2014/main" id="{815C9E15-C619-BD4A-9D71-E9E1BCE77688}"/>
              </a:ext>
            </a:extLst>
          </p:cNvPr>
          <p:cNvSpPr txBox="1">
            <a:spLocks/>
          </p:cNvSpPr>
          <p:nvPr/>
        </p:nvSpPr>
        <p:spPr>
          <a:xfrm>
            <a:off x="10557670" y="1735451"/>
            <a:ext cx="1512886" cy="13877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000" dirty="0"/>
              <a:t>US</a:t>
            </a:r>
          </a:p>
        </p:txBody>
      </p:sp>
      <p:sp>
        <p:nvSpPr>
          <p:cNvPr id="43" name="Content Placeholder 4">
            <a:extLst>
              <a:ext uri="{FF2B5EF4-FFF2-40B4-BE49-F238E27FC236}">
                <a16:creationId xmlns:a16="http://schemas.microsoft.com/office/drawing/2014/main" id="{D2175D6E-3357-CA44-A0B9-857482FAB5EA}"/>
              </a:ext>
            </a:extLst>
          </p:cNvPr>
          <p:cNvSpPr txBox="1">
            <a:spLocks/>
          </p:cNvSpPr>
          <p:nvPr/>
        </p:nvSpPr>
        <p:spPr>
          <a:xfrm>
            <a:off x="10172700" y="4485008"/>
            <a:ext cx="1912938" cy="13877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000" dirty="0"/>
              <a:t>China</a:t>
            </a:r>
          </a:p>
        </p:txBody>
      </p:sp>
    </p:spTree>
    <p:extLst>
      <p:ext uri="{BB962C8B-B14F-4D97-AF65-F5344CB8AC3E}">
        <p14:creationId xmlns:p14="http://schemas.microsoft.com/office/powerpoint/2010/main" val="290296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587E-09D0-BD44-948F-A6FB6C3FB387}"/>
              </a:ext>
            </a:extLst>
          </p:cNvPr>
          <p:cNvSpPr>
            <a:spLocks noGrp="1"/>
          </p:cNvSpPr>
          <p:nvPr>
            <p:ph type="title"/>
          </p:nvPr>
        </p:nvSpPr>
        <p:spPr>
          <a:xfrm>
            <a:off x="954625" y="1486408"/>
            <a:ext cx="3769775" cy="3885692"/>
          </a:xfrm>
        </p:spPr>
        <p:txBody>
          <a:bodyPr>
            <a:normAutofit/>
          </a:bodyPr>
          <a:lstStyle/>
          <a:p>
            <a:r>
              <a:rPr lang="en-US" dirty="0"/>
              <a:t>US Imports from China Covered by Special Tariffs in Effect in 2018</a:t>
            </a:r>
          </a:p>
        </p:txBody>
      </p:sp>
      <p:pic>
        <p:nvPicPr>
          <p:cNvPr id="5121" name="Picture 1" descr="page24image3844096">
            <a:extLst>
              <a:ext uri="{FF2B5EF4-FFF2-40B4-BE49-F238E27FC236}">
                <a16:creationId xmlns:a16="http://schemas.microsoft.com/office/drawing/2014/main" id="{A0C76F3E-3CA2-FE42-A700-DFD050F15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900" y="342466"/>
            <a:ext cx="5969000" cy="617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9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922B-F0BA-394D-BE77-E60172172171}"/>
              </a:ext>
            </a:extLst>
          </p:cNvPr>
          <p:cNvSpPr>
            <a:spLocks noGrp="1"/>
          </p:cNvSpPr>
          <p:nvPr>
            <p:ph type="title"/>
          </p:nvPr>
        </p:nvSpPr>
        <p:spPr/>
        <p:txBody>
          <a:bodyPr/>
          <a:lstStyle/>
          <a:p>
            <a:r>
              <a:rPr lang="en-US" dirty="0"/>
              <a:t>China’s Retaliation in 2018</a:t>
            </a:r>
          </a:p>
        </p:txBody>
      </p:sp>
      <p:pic>
        <p:nvPicPr>
          <p:cNvPr id="10242" name="Picture 2" descr="page27image3842976">
            <a:extLst>
              <a:ext uri="{FF2B5EF4-FFF2-40B4-BE49-F238E27FC236}">
                <a16:creationId xmlns:a16="http://schemas.microsoft.com/office/drawing/2014/main" id="{5260DA8F-408D-C345-9611-5914B8214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253" y="1447800"/>
            <a:ext cx="5669359" cy="51605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65AA6A9-C817-0244-960B-3AC7E1C3BD00}"/>
              </a:ext>
            </a:extLst>
          </p:cNvPr>
          <p:cNvSpPr txBox="1">
            <a:spLocks/>
          </p:cNvSpPr>
          <p:nvPr/>
        </p:nvSpPr>
        <p:spPr>
          <a:xfrm>
            <a:off x="708037" y="1987440"/>
            <a:ext cx="4067163" cy="388569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Chinese imports from US covered by special tariffs in effect in 2018 (percent) </a:t>
            </a:r>
          </a:p>
        </p:txBody>
      </p:sp>
      <p:sp>
        <p:nvSpPr>
          <p:cNvPr id="7" name="Title 1">
            <a:extLst>
              <a:ext uri="{FF2B5EF4-FFF2-40B4-BE49-F238E27FC236}">
                <a16:creationId xmlns:a16="http://schemas.microsoft.com/office/drawing/2014/main" id="{8396DD2C-D5FA-3D4A-B467-9F55EC2A92BA}"/>
              </a:ext>
            </a:extLst>
          </p:cNvPr>
          <p:cNvSpPr txBox="1">
            <a:spLocks/>
          </p:cNvSpPr>
          <p:nvPr/>
        </p:nvSpPr>
        <p:spPr>
          <a:xfrm>
            <a:off x="2592926" y="5308600"/>
            <a:ext cx="3589850" cy="1105816"/>
          </a:xfrm>
          <a:prstGeom prst="rect">
            <a:avLst/>
          </a:prstGeom>
          <a:ln>
            <a:solidFill>
              <a:schemeClr val="tx1"/>
            </a:solidFill>
          </a:ln>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$110 billion, 70% of China’s total goods imports from the U.S. Some of them are already subject to China’s antidumping or countervailing duties</a:t>
            </a:r>
          </a:p>
        </p:txBody>
      </p:sp>
    </p:spTree>
    <p:extLst>
      <p:ext uri="{BB962C8B-B14F-4D97-AF65-F5344CB8AC3E}">
        <p14:creationId xmlns:p14="http://schemas.microsoft.com/office/powerpoint/2010/main" val="119295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233D-F2C7-0E43-AC76-27B7F5C6A4AC}"/>
              </a:ext>
            </a:extLst>
          </p:cNvPr>
          <p:cNvSpPr>
            <a:spLocks noGrp="1"/>
          </p:cNvSpPr>
          <p:nvPr>
            <p:ph type="title"/>
          </p:nvPr>
        </p:nvSpPr>
        <p:spPr/>
        <p:txBody>
          <a:bodyPr/>
          <a:lstStyle/>
          <a:p>
            <a:r>
              <a:rPr lang="en-US" dirty="0"/>
              <a:t>US 2018 Special Protection, by product type and sector</a:t>
            </a:r>
          </a:p>
        </p:txBody>
      </p:sp>
      <p:sp>
        <p:nvSpPr>
          <p:cNvPr id="3" name="Content Placeholder 2">
            <a:extLst>
              <a:ext uri="{FF2B5EF4-FFF2-40B4-BE49-F238E27FC236}">
                <a16:creationId xmlns:a16="http://schemas.microsoft.com/office/drawing/2014/main" id="{32DD5818-9A95-0542-B9DD-C9BA14FCF65A}"/>
              </a:ext>
            </a:extLst>
          </p:cNvPr>
          <p:cNvSpPr>
            <a:spLocks noGrp="1"/>
          </p:cNvSpPr>
          <p:nvPr>
            <p:ph idx="1"/>
          </p:nvPr>
        </p:nvSpPr>
        <p:spPr>
          <a:xfrm>
            <a:off x="6136225" y="1905194"/>
            <a:ext cx="1280575" cy="432330"/>
          </a:xfrm>
        </p:spPr>
        <p:txBody>
          <a:bodyPr>
            <a:normAutofit/>
          </a:bodyPr>
          <a:lstStyle/>
          <a:p>
            <a:pPr marL="0" indent="0">
              <a:buNone/>
            </a:pPr>
            <a:r>
              <a:rPr lang="en-US" sz="1500" b="1" dirty="0"/>
              <a:t>By Sector</a:t>
            </a:r>
          </a:p>
        </p:txBody>
      </p:sp>
      <p:pic>
        <p:nvPicPr>
          <p:cNvPr id="6146" name="Picture 2" descr="page25image3841632">
            <a:extLst>
              <a:ext uri="{FF2B5EF4-FFF2-40B4-BE49-F238E27FC236}">
                <a16:creationId xmlns:a16="http://schemas.microsoft.com/office/drawing/2014/main" id="{D2EBD22A-F017-1848-B8CF-3703706AA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064" y="2292616"/>
            <a:ext cx="6945312" cy="431621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78E4786-98CE-144C-A1B7-D1687601D432}"/>
              </a:ext>
            </a:extLst>
          </p:cNvPr>
          <p:cNvSpPr txBox="1">
            <a:spLocks/>
          </p:cNvSpPr>
          <p:nvPr/>
        </p:nvSpPr>
        <p:spPr>
          <a:xfrm>
            <a:off x="9360437" y="1911447"/>
            <a:ext cx="1752063" cy="43233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t>By Product type</a:t>
            </a:r>
          </a:p>
        </p:txBody>
      </p:sp>
      <p:sp>
        <p:nvSpPr>
          <p:cNvPr id="9" name="Content Placeholder 2">
            <a:extLst>
              <a:ext uri="{FF2B5EF4-FFF2-40B4-BE49-F238E27FC236}">
                <a16:creationId xmlns:a16="http://schemas.microsoft.com/office/drawing/2014/main" id="{D9ECACD8-0EC8-4E4E-87E1-F36CA3B4FC61}"/>
              </a:ext>
            </a:extLst>
          </p:cNvPr>
          <p:cNvSpPr txBox="1">
            <a:spLocks/>
          </p:cNvSpPr>
          <p:nvPr/>
        </p:nvSpPr>
        <p:spPr>
          <a:xfrm>
            <a:off x="356653" y="2947124"/>
            <a:ext cx="3848099" cy="2399576"/>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90 Percent of US imports of intermediate inputs from China threatened American producers’ continued integration with international supply chains, improving the global competitiveness of their domestic firms</a:t>
            </a:r>
          </a:p>
        </p:txBody>
      </p:sp>
    </p:spTree>
    <p:extLst>
      <p:ext uri="{BB962C8B-B14F-4D97-AF65-F5344CB8AC3E}">
        <p14:creationId xmlns:p14="http://schemas.microsoft.com/office/powerpoint/2010/main" val="256864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8882-0F5A-474C-884F-CE56DD1A54E7}"/>
              </a:ext>
            </a:extLst>
          </p:cNvPr>
          <p:cNvSpPr>
            <a:spLocks noGrp="1"/>
          </p:cNvSpPr>
          <p:nvPr>
            <p:ph type="title"/>
          </p:nvPr>
        </p:nvSpPr>
        <p:spPr/>
        <p:txBody>
          <a:bodyPr>
            <a:normAutofit fontScale="90000"/>
          </a:bodyPr>
          <a:lstStyle/>
          <a:p>
            <a:r>
              <a:rPr lang="en-US" dirty="0"/>
              <a:t>US and China’s bilateral tariffs before and after the 2018 acts of protection (percent) </a:t>
            </a:r>
            <a:br>
              <a:rPr lang="en-US" dirty="0"/>
            </a:br>
            <a:endParaRPr lang="en-US" dirty="0"/>
          </a:p>
        </p:txBody>
      </p:sp>
      <p:pic>
        <p:nvPicPr>
          <p:cNvPr id="8" name="Picture 7" descr="A screenshot of a cell phone&#10;&#10;Description automatically generated">
            <a:extLst>
              <a:ext uri="{FF2B5EF4-FFF2-40B4-BE49-F238E27FC236}">
                <a16:creationId xmlns:a16="http://schemas.microsoft.com/office/drawing/2014/main" id="{927810BD-E4BB-4B47-B487-95622B5CF576}"/>
              </a:ext>
            </a:extLst>
          </p:cNvPr>
          <p:cNvPicPr>
            <a:picLocks noChangeAspect="1"/>
          </p:cNvPicPr>
          <p:nvPr/>
        </p:nvPicPr>
        <p:blipFill>
          <a:blip r:embed="rId2"/>
          <a:stretch>
            <a:fillRect/>
          </a:stretch>
        </p:blipFill>
        <p:spPr>
          <a:xfrm>
            <a:off x="472690" y="2203450"/>
            <a:ext cx="11528810" cy="3346450"/>
          </a:xfrm>
          <a:prstGeom prst="rect">
            <a:avLst/>
          </a:prstGeom>
        </p:spPr>
      </p:pic>
      <p:sp>
        <p:nvSpPr>
          <p:cNvPr id="4" name="Oval 3">
            <a:extLst>
              <a:ext uri="{FF2B5EF4-FFF2-40B4-BE49-F238E27FC236}">
                <a16:creationId xmlns:a16="http://schemas.microsoft.com/office/drawing/2014/main" id="{AD2002B0-C01F-7E4E-A940-3472E9C6D307}"/>
              </a:ext>
            </a:extLst>
          </p:cNvPr>
          <p:cNvSpPr/>
          <p:nvPr/>
        </p:nvSpPr>
        <p:spPr>
          <a:xfrm>
            <a:off x="9262678" y="4673600"/>
            <a:ext cx="2573722" cy="876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71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FE82-275B-594D-BD2A-61B3B97CDD80}"/>
              </a:ext>
            </a:extLst>
          </p:cNvPr>
          <p:cNvSpPr>
            <a:spLocks noGrp="1"/>
          </p:cNvSpPr>
          <p:nvPr>
            <p:ph type="title"/>
          </p:nvPr>
        </p:nvSpPr>
        <p:spPr/>
        <p:txBody>
          <a:bodyPr/>
          <a:lstStyle/>
          <a:p>
            <a:r>
              <a:rPr lang="en-US" dirty="0"/>
              <a:t>Major U.S Concerns</a:t>
            </a:r>
          </a:p>
        </p:txBody>
      </p:sp>
      <p:sp>
        <p:nvSpPr>
          <p:cNvPr id="3" name="Content Placeholder 2">
            <a:extLst>
              <a:ext uri="{FF2B5EF4-FFF2-40B4-BE49-F238E27FC236}">
                <a16:creationId xmlns:a16="http://schemas.microsoft.com/office/drawing/2014/main" id="{28A7CC5E-B710-A448-AF22-0C582F838C77}"/>
              </a:ext>
            </a:extLst>
          </p:cNvPr>
          <p:cNvSpPr>
            <a:spLocks noGrp="1"/>
          </p:cNvSpPr>
          <p:nvPr>
            <p:ph idx="1"/>
          </p:nvPr>
        </p:nvSpPr>
        <p:spPr>
          <a:xfrm>
            <a:off x="2487612" y="1765300"/>
            <a:ext cx="9704388" cy="3489280"/>
          </a:xfrm>
        </p:spPr>
        <p:txBody>
          <a:bodyPr/>
          <a:lstStyle/>
          <a:p>
            <a:r>
              <a:rPr lang="en-US" sz="2500" dirty="0"/>
              <a:t>China’s nonmarket economy</a:t>
            </a:r>
          </a:p>
          <a:p>
            <a:r>
              <a:rPr lang="en-US" sz="2500" dirty="0"/>
              <a:t>Political-Economic Concern - China’s Industrial Subsidies</a:t>
            </a:r>
          </a:p>
          <a:p>
            <a:r>
              <a:rPr lang="en-US" sz="2500" dirty="0"/>
              <a:t>Transfer of the Technology</a:t>
            </a:r>
          </a:p>
          <a:p>
            <a:r>
              <a:rPr lang="en-US" sz="2500" dirty="0"/>
              <a:t>WTO’s inefficiency to address China’s problem</a:t>
            </a:r>
          </a:p>
          <a:p>
            <a:endParaRPr lang="en-US" dirty="0"/>
          </a:p>
        </p:txBody>
      </p:sp>
    </p:spTree>
    <p:extLst>
      <p:ext uri="{BB962C8B-B14F-4D97-AF65-F5344CB8AC3E}">
        <p14:creationId xmlns:p14="http://schemas.microsoft.com/office/powerpoint/2010/main" val="119169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BA4F-9A29-2F4C-B308-17BA035A1EFF}"/>
              </a:ext>
            </a:extLst>
          </p:cNvPr>
          <p:cNvSpPr>
            <a:spLocks noGrp="1"/>
          </p:cNvSpPr>
          <p:nvPr>
            <p:ph type="title"/>
          </p:nvPr>
        </p:nvSpPr>
        <p:spPr/>
        <p:txBody>
          <a:bodyPr/>
          <a:lstStyle/>
          <a:p>
            <a:r>
              <a:rPr lang="en-US" dirty="0"/>
              <a:t>China, a nonmarket Economy</a:t>
            </a:r>
            <a:endParaRPr lang="en-US" b="1" dirty="0"/>
          </a:p>
        </p:txBody>
      </p:sp>
      <p:sp>
        <p:nvSpPr>
          <p:cNvPr id="3" name="Content Placeholder 2">
            <a:extLst>
              <a:ext uri="{FF2B5EF4-FFF2-40B4-BE49-F238E27FC236}">
                <a16:creationId xmlns:a16="http://schemas.microsoft.com/office/drawing/2014/main" id="{EBC3FFD0-94DF-4547-9ED0-631FA3127EBA}"/>
              </a:ext>
            </a:extLst>
          </p:cNvPr>
          <p:cNvSpPr>
            <a:spLocks noGrp="1"/>
          </p:cNvSpPr>
          <p:nvPr>
            <p:ph idx="1"/>
          </p:nvPr>
        </p:nvSpPr>
        <p:spPr>
          <a:xfrm>
            <a:off x="1447800" y="1778000"/>
            <a:ext cx="10056812" cy="4437480"/>
          </a:xfrm>
        </p:spPr>
        <p:txBody>
          <a:bodyPr>
            <a:normAutofit/>
          </a:bodyPr>
          <a:lstStyle/>
          <a:p>
            <a:pPr lvl="1"/>
            <a:r>
              <a:rPr lang="en-US" b="1" dirty="0"/>
              <a:t>After its 2001 WTO accession, China did not fully transform into a market economy </a:t>
            </a:r>
            <a:r>
              <a:rPr lang="en-US" dirty="0"/>
              <a:t>---- China’s system of explicit and implicit subsidies imposed political-economy costs on trading partners</a:t>
            </a:r>
          </a:p>
          <a:p>
            <a:pPr lvl="1"/>
            <a:r>
              <a:rPr lang="en-US" dirty="0"/>
              <a:t>Aluminum – China subsidies (SOEs)</a:t>
            </a:r>
          </a:p>
          <a:p>
            <a:pPr lvl="2"/>
            <a:r>
              <a:rPr lang="en-US" dirty="0"/>
              <a:t>Aluminum doubled between 2005-2017, China was the source of most expansion</a:t>
            </a:r>
          </a:p>
          <a:p>
            <a:pPr lvl="1"/>
            <a:r>
              <a:rPr lang="en-US" dirty="0"/>
              <a:t>Chinese firms in the aluminum industry are the top beneficiaries of direct and indirect government support (subsidies, below market-rate loans, tax concessions)</a:t>
            </a:r>
          </a:p>
          <a:p>
            <a:pPr lvl="2"/>
            <a:r>
              <a:rPr lang="en-US" dirty="0"/>
              <a:t>Price of coal (input cost of aluminum) elevated during 2011-2015. Government support not market signals</a:t>
            </a:r>
          </a:p>
          <a:p>
            <a:pPr marL="0" indent="0">
              <a:buNone/>
            </a:pPr>
            <a:endParaRPr lang="en-US" dirty="0"/>
          </a:p>
        </p:txBody>
      </p:sp>
    </p:spTree>
    <p:extLst>
      <p:ext uri="{BB962C8B-B14F-4D97-AF65-F5344CB8AC3E}">
        <p14:creationId xmlns:p14="http://schemas.microsoft.com/office/powerpoint/2010/main" val="38487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50EE-B007-9943-95A5-503699F798E9}"/>
              </a:ext>
            </a:extLst>
          </p:cNvPr>
          <p:cNvSpPr>
            <a:spLocks noGrp="1"/>
          </p:cNvSpPr>
          <p:nvPr>
            <p:ph type="title"/>
          </p:nvPr>
        </p:nvSpPr>
        <p:spPr/>
        <p:txBody>
          <a:bodyPr/>
          <a:lstStyle/>
          <a:p>
            <a:r>
              <a:rPr lang="en-US" dirty="0"/>
              <a:t>	Aluminum</a:t>
            </a:r>
            <a:r>
              <a:rPr lang="zh-CN" altLang="en-US" dirty="0"/>
              <a:t> </a:t>
            </a:r>
            <a:r>
              <a:rPr lang="en-US" altLang="zh-CN" dirty="0"/>
              <a:t>as an Example</a:t>
            </a:r>
            <a:endParaRPr lang="en-US" dirty="0"/>
          </a:p>
        </p:txBody>
      </p:sp>
      <p:graphicFrame>
        <p:nvGraphicFramePr>
          <p:cNvPr id="5" name="Content Placeholder 4">
            <a:extLst>
              <a:ext uri="{FF2B5EF4-FFF2-40B4-BE49-F238E27FC236}">
                <a16:creationId xmlns:a16="http://schemas.microsoft.com/office/drawing/2014/main" id="{3A820436-5950-E947-BD66-80AF2F150F68}"/>
              </a:ext>
            </a:extLst>
          </p:cNvPr>
          <p:cNvGraphicFramePr>
            <a:graphicFrameLocks noGrp="1"/>
          </p:cNvGraphicFramePr>
          <p:nvPr>
            <p:ph idx="1"/>
            <p:extLst>
              <p:ext uri="{D42A27DB-BD31-4B8C-83A1-F6EECF244321}">
                <p14:modId xmlns:p14="http://schemas.microsoft.com/office/powerpoint/2010/main" val="2765608366"/>
              </p:ext>
            </p:extLst>
          </p:nvPr>
        </p:nvGraphicFramePr>
        <p:xfrm>
          <a:off x="2811987" y="1282965"/>
          <a:ext cx="9158825" cy="481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EF4642E2-E8C6-9343-B2F1-43B20E15D2BF}"/>
              </a:ext>
            </a:extLst>
          </p:cNvPr>
          <p:cNvSpPr txBox="1">
            <a:spLocks/>
          </p:cNvSpPr>
          <p:nvPr/>
        </p:nvSpPr>
        <p:spPr>
          <a:xfrm>
            <a:off x="10069220" y="3346715"/>
            <a:ext cx="1157580" cy="36078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Production</a:t>
            </a:r>
            <a:br>
              <a:rPr lang="en-US" dirty="0"/>
            </a:br>
            <a:endParaRPr lang="en-US" dirty="0"/>
          </a:p>
        </p:txBody>
      </p:sp>
      <p:sp>
        <p:nvSpPr>
          <p:cNvPr id="7" name="Title 1">
            <a:extLst>
              <a:ext uri="{FF2B5EF4-FFF2-40B4-BE49-F238E27FC236}">
                <a16:creationId xmlns:a16="http://schemas.microsoft.com/office/drawing/2014/main" id="{6A9E8A56-D168-194F-8E10-D4C8F0E7ECBD}"/>
              </a:ext>
            </a:extLst>
          </p:cNvPr>
          <p:cNvSpPr txBox="1">
            <a:spLocks/>
          </p:cNvSpPr>
          <p:nvPr/>
        </p:nvSpPr>
        <p:spPr>
          <a:xfrm>
            <a:off x="9358020" y="5394645"/>
            <a:ext cx="1462380" cy="36078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Products &amp; Sales </a:t>
            </a:r>
            <a:br>
              <a:rPr lang="en-US" dirty="0"/>
            </a:br>
            <a:endParaRPr lang="en-US" dirty="0"/>
          </a:p>
        </p:txBody>
      </p:sp>
      <p:sp>
        <p:nvSpPr>
          <p:cNvPr id="10" name="Content Placeholder 2">
            <a:extLst>
              <a:ext uri="{FF2B5EF4-FFF2-40B4-BE49-F238E27FC236}">
                <a16:creationId xmlns:a16="http://schemas.microsoft.com/office/drawing/2014/main" id="{B15787DD-6404-F747-B358-D16DBF8C1628}"/>
              </a:ext>
            </a:extLst>
          </p:cNvPr>
          <p:cNvSpPr txBox="1">
            <a:spLocks/>
          </p:cNvSpPr>
          <p:nvPr/>
        </p:nvSpPr>
        <p:spPr>
          <a:xfrm>
            <a:off x="470953" y="3114849"/>
            <a:ext cx="3848099" cy="1789976"/>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Negative shock to global demand might result in unemployment and bankruptcy in other countries such as the U.S </a:t>
            </a:r>
          </a:p>
        </p:txBody>
      </p:sp>
    </p:spTree>
    <p:extLst>
      <p:ext uri="{BB962C8B-B14F-4D97-AF65-F5344CB8AC3E}">
        <p14:creationId xmlns:p14="http://schemas.microsoft.com/office/powerpoint/2010/main" val="42321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163E-3A3C-8347-B9FA-0BDE29ADCEC1}"/>
              </a:ext>
            </a:extLst>
          </p:cNvPr>
          <p:cNvSpPr>
            <a:spLocks noGrp="1"/>
          </p:cNvSpPr>
          <p:nvPr>
            <p:ph type="title"/>
          </p:nvPr>
        </p:nvSpPr>
        <p:spPr/>
        <p:txBody>
          <a:bodyPr/>
          <a:lstStyle/>
          <a:p>
            <a:r>
              <a:rPr lang="en-US" dirty="0"/>
              <a:t>Outline</a:t>
            </a:r>
          </a:p>
        </p:txBody>
      </p:sp>
      <p:graphicFrame>
        <p:nvGraphicFramePr>
          <p:cNvPr id="4" name="Content Placeholder 2" descr="SmartArt Timeline graphic placeholder">
            <a:extLst>
              <a:ext uri="{FF2B5EF4-FFF2-40B4-BE49-F238E27FC236}">
                <a16:creationId xmlns:a16="http://schemas.microsoft.com/office/drawing/2014/main" id="{A4C39C3B-0B5D-544F-B54B-EB5978EB9316}"/>
              </a:ext>
            </a:extLst>
          </p:cNvPr>
          <p:cNvGraphicFramePr>
            <a:graphicFrameLocks/>
          </p:cNvGraphicFramePr>
          <p:nvPr>
            <p:extLst>
              <p:ext uri="{D42A27DB-BD31-4B8C-83A1-F6EECF244321}">
                <p14:modId xmlns:p14="http://schemas.microsoft.com/office/powerpoint/2010/main" val="3230703518"/>
              </p:ext>
            </p:extLst>
          </p:nvPr>
        </p:nvGraphicFramePr>
        <p:xfrm>
          <a:off x="543697" y="1923410"/>
          <a:ext cx="11343502"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 Brace 8">
            <a:extLst>
              <a:ext uri="{FF2B5EF4-FFF2-40B4-BE49-F238E27FC236}">
                <a16:creationId xmlns:a16="http://schemas.microsoft.com/office/drawing/2014/main" id="{03A5F538-202D-F54D-86DB-FB18D6AB1684}"/>
              </a:ext>
            </a:extLst>
          </p:cNvPr>
          <p:cNvSpPr/>
          <p:nvPr/>
        </p:nvSpPr>
        <p:spPr>
          <a:xfrm rot="16200000">
            <a:off x="4558938" y="1881049"/>
            <a:ext cx="849085" cy="6884129"/>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FF3A028-5EA7-4849-BC01-464FD4C06278}"/>
              </a:ext>
            </a:extLst>
          </p:cNvPr>
          <p:cNvSpPr>
            <a:spLocks noGrp="1"/>
          </p:cNvSpPr>
          <p:nvPr>
            <p:ph idx="1"/>
          </p:nvPr>
        </p:nvSpPr>
        <p:spPr>
          <a:xfrm>
            <a:off x="3259727" y="5790937"/>
            <a:ext cx="3637461" cy="849086"/>
          </a:xfrm>
        </p:spPr>
        <p:txBody>
          <a:bodyPr>
            <a:normAutofit/>
          </a:bodyPr>
          <a:lstStyle/>
          <a:p>
            <a:pPr marL="0" indent="0">
              <a:buNone/>
            </a:pPr>
            <a:r>
              <a:rPr lang="en-US" sz="1500" dirty="0">
                <a:solidFill>
                  <a:schemeClr val="tx1"/>
                </a:solidFill>
              </a:rPr>
              <a:t>The 2018 US-China Trade Conflict After 40 Years of Special Protection</a:t>
            </a:r>
          </a:p>
        </p:txBody>
      </p:sp>
      <p:sp>
        <p:nvSpPr>
          <p:cNvPr id="11" name="Left Brace 10">
            <a:extLst>
              <a:ext uri="{FF2B5EF4-FFF2-40B4-BE49-F238E27FC236}">
                <a16:creationId xmlns:a16="http://schemas.microsoft.com/office/drawing/2014/main" id="{067BFFF4-8CD1-314A-8045-ED45B21CD877}"/>
              </a:ext>
            </a:extLst>
          </p:cNvPr>
          <p:cNvSpPr/>
          <p:nvPr/>
        </p:nvSpPr>
        <p:spPr>
          <a:xfrm rot="16200000">
            <a:off x="9305108" y="4201133"/>
            <a:ext cx="849085" cy="227729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05BE4B2-84E5-BC49-AB85-64F62D37F88A}"/>
              </a:ext>
            </a:extLst>
          </p:cNvPr>
          <p:cNvSpPr txBox="1">
            <a:spLocks/>
          </p:cNvSpPr>
          <p:nvPr/>
        </p:nvSpPr>
        <p:spPr>
          <a:xfrm>
            <a:off x="8715647" y="5790937"/>
            <a:ext cx="3171552" cy="8490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solidFill>
                  <a:schemeClr val="tx1"/>
                </a:solidFill>
              </a:rPr>
              <a:t>The Trade War is Suddenly Getting Worse</a:t>
            </a:r>
          </a:p>
        </p:txBody>
      </p:sp>
    </p:spTree>
    <p:extLst>
      <p:ext uri="{BB962C8B-B14F-4D97-AF65-F5344CB8AC3E}">
        <p14:creationId xmlns:p14="http://schemas.microsoft.com/office/powerpoint/2010/main" val="151298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1722-6C90-294C-BE74-A90EE87B927D}"/>
              </a:ext>
            </a:extLst>
          </p:cNvPr>
          <p:cNvSpPr>
            <a:spLocks noGrp="1"/>
          </p:cNvSpPr>
          <p:nvPr>
            <p:ph type="title"/>
          </p:nvPr>
        </p:nvSpPr>
        <p:spPr>
          <a:xfrm>
            <a:off x="2592925" y="642520"/>
            <a:ext cx="9268875" cy="1280890"/>
          </a:xfrm>
        </p:spPr>
        <p:txBody>
          <a:bodyPr/>
          <a:lstStyle/>
          <a:p>
            <a:r>
              <a:rPr lang="en-US" dirty="0"/>
              <a:t>Transfer of Technology</a:t>
            </a:r>
          </a:p>
        </p:txBody>
      </p:sp>
      <p:graphicFrame>
        <p:nvGraphicFramePr>
          <p:cNvPr id="4" name="Content Placeholder 3">
            <a:extLst>
              <a:ext uri="{FF2B5EF4-FFF2-40B4-BE49-F238E27FC236}">
                <a16:creationId xmlns:a16="http://schemas.microsoft.com/office/drawing/2014/main" id="{CE3CD1F3-E94B-7242-8CBD-35A6E9C1D657}"/>
              </a:ext>
            </a:extLst>
          </p:cNvPr>
          <p:cNvGraphicFramePr>
            <a:graphicFrameLocks noGrp="1"/>
          </p:cNvGraphicFramePr>
          <p:nvPr>
            <p:ph idx="1"/>
            <p:extLst>
              <p:ext uri="{D42A27DB-BD31-4B8C-83A1-F6EECF244321}">
                <p14:modId xmlns:p14="http://schemas.microsoft.com/office/powerpoint/2010/main" val="3285925339"/>
              </p:ext>
            </p:extLst>
          </p:nvPr>
        </p:nvGraphicFramePr>
        <p:xfrm>
          <a:off x="330200" y="1803400"/>
          <a:ext cx="60198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E204B83C-6A61-FF48-B306-E40F73BC5BE1}"/>
              </a:ext>
            </a:extLst>
          </p:cNvPr>
          <p:cNvSpPr txBox="1">
            <a:spLocks/>
          </p:cNvSpPr>
          <p:nvPr/>
        </p:nvSpPr>
        <p:spPr>
          <a:xfrm>
            <a:off x="2351625" y="1282965"/>
            <a:ext cx="2332691" cy="3937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US  Stand Point</a:t>
            </a:r>
            <a:endParaRPr lang="en-US" dirty="0"/>
          </a:p>
        </p:txBody>
      </p:sp>
      <p:sp>
        <p:nvSpPr>
          <p:cNvPr id="6" name="Content Placeholder 2">
            <a:extLst>
              <a:ext uri="{FF2B5EF4-FFF2-40B4-BE49-F238E27FC236}">
                <a16:creationId xmlns:a16="http://schemas.microsoft.com/office/drawing/2014/main" id="{6B7063F2-2723-534B-B19E-32FAB6BBBFB1}"/>
              </a:ext>
            </a:extLst>
          </p:cNvPr>
          <p:cNvSpPr txBox="1">
            <a:spLocks/>
          </p:cNvSpPr>
          <p:nvPr/>
        </p:nvSpPr>
        <p:spPr>
          <a:xfrm>
            <a:off x="8231725" y="1282965"/>
            <a:ext cx="2332691" cy="3937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China  Stand Point</a:t>
            </a:r>
            <a:endParaRPr lang="en-US" dirty="0"/>
          </a:p>
        </p:txBody>
      </p:sp>
      <p:sp>
        <p:nvSpPr>
          <p:cNvPr id="7" name="Content Placeholder 2">
            <a:extLst>
              <a:ext uri="{FF2B5EF4-FFF2-40B4-BE49-F238E27FC236}">
                <a16:creationId xmlns:a16="http://schemas.microsoft.com/office/drawing/2014/main" id="{FC00F715-BF60-4B4F-9F95-DC4D6D9613A4}"/>
              </a:ext>
            </a:extLst>
          </p:cNvPr>
          <p:cNvSpPr txBox="1">
            <a:spLocks/>
          </p:cNvSpPr>
          <p:nvPr/>
        </p:nvSpPr>
        <p:spPr>
          <a:xfrm>
            <a:off x="6754812" y="1923410"/>
            <a:ext cx="5018088" cy="4165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China’s tariff commitments were negotiated as part of its WTO accession</a:t>
            </a:r>
          </a:p>
          <a:p>
            <a:r>
              <a:rPr lang="en-US" dirty="0"/>
              <a:t>China had been phasing out its joint venture requirements, and limits on foreign investment remained in fewer sectors.</a:t>
            </a:r>
          </a:p>
          <a:p>
            <a:r>
              <a:rPr lang="en-US" dirty="0"/>
              <a:t>Even if Chinese government lifted formal requirements that foreign firms must partner with local firms, other policies could continue to incentivize joint ventures. </a:t>
            </a:r>
          </a:p>
        </p:txBody>
      </p:sp>
    </p:spTree>
    <p:extLst>
      <p:ext uri="{BB962C8B-B14F-4D97-AF65-F5344CB8AC3E}">
        <p14:creationId xmlns:p14="http://schemas.microsoft.com/office/powerpoint/2010/main" val="111617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3F5E-AD7C-5E41-92CE-6A84A7E3FA21}"/>
              </a:ext>
            </a:extLst>
          </p:cNvPr>
          <p:cNvSpPr>
            <a:spLocks noGrp="1"/>
          </p:cNvSpPr>
          <p:nvPr>
            <p:ph type="title"/>
          </p:nvPr>
        </p:nvSpPr>
        <p:spPr/>
        <p:txBody>
          <a:bodyPr/>
          <a:lstStyle/>
          <a:p>
            <a:r>
              <a:rPr lang="en-US" dirty="0"/>
              <a:t>Other Concerns – at the WTO</a:t>
            </a:r>
          </a:p>
        </p:txBody>
      </p:sp>
      <p:sp>
        <p:nvSpPr>
          <p:cNvPr id="3" name="Content Placeholder 2">
            <a:extLst>
              <a:ext uri="{FF2B5EF4-FFF2-40B4-BE49-F238E27FC236}">
                <a16:creationId xmlns:a16="http://schemas.microsoft.com/office/drawing/2014/main" id="{7870A9D0-89B1-8241-8CAB-B55241C312BF}"/>
              </a:ext>
            </a:extLst>
          </p:cNvPr>
          <p:cNvSpPr>
            <a:spLocks noGrp="1"/>
          </p:cNvSpPr>
          <p:nvPr>
            <p:ph idx="1"/>
          </p:nvPr>
        </p:nvSpPr>
        <p:spPr>
          <a:xfrm>
            <a:off x="1086503" y="1559245"/>
            <a:ext cx="9894888" cy="675955"/>
          </a:xfrm>
        </p:spPr>
        <p:txBody>
          <a:bodyPr>
            <a:normAutofit/>
          </a:bodyPr>
          <a:lstStyle/>
          <a:p>
            <a:r>
              <a:rPr lang="en-US" dirty="0"/>
              <a:t>WTO issued several dispute settlement rulings that constrained how the United States was legally able to respond to injurious imports</a:t>
            </a:r>
          </a:p>
          <a:p>
            <a:pPr marL="0" indent="0">
              <a:buNone/>
            </a:pPr>
            <a:endParaRPr lang="en-US" dirty="0"/>
          </a:p>
        </p:txBody>
      </p:sp>
      <p:sp>
        <p:nvSpPr>
          <p:cNvPr id="4" name="Content Placeholder 2">
            <a:extLst>
              <a:ext uri="{FF2B5EF4-FFF2-40B4-BE49-F238E27FC236}">
                <a16:creationId xmlns:a16="http://schemas.microsoft.com/office/drawing/2014/main" id="{AF6036B2-9F13-034B-816E-CADF9F47D9EB}"/>
              </a:ext>
            </a:extLst>
          </p:cNvPr>
          <p:cNvSpPr txBox="1">
            <a:spLocks/>
          </p:cNvSpPr>
          <p:nvPr/>
        </p:nvSpPr>
        <p:spPr>
          <a:xfrm>
            <a:off x="4497784" y="2514599"/>
            <a:ext cx="2764632" cy="2438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WTO: </a:t>
            </a:r>
            <a:r>
              <a:rPr lang="en-US" dirty="0"/>
              <a:t>The WTO’s subsidy disciplines can easily capture direct payments from </a:t>
            </a:r>
            <a:r>
              <a:rPr lang="en-US" b="1" dirty="0"/>
              <a:t>a government agency to firms</a:t>
            </a:r>
          </a:p>
        </p:txBody>
      </p:sp>
      <p:sp>
        <p:nvSpPr>
          <p:cNvPr id="5" name="Content Placeholder 2">
            <a:extLst>
              <a:ext uri="{FF2B5EF4-FFF2-40B4-BE49-F238E27FC236}">
                <a16:creationId xmlns:a16="http://schemas.microsoft.com/office/drawing/2014/main" id="{1642D2D6-DD20-644E-A971-A08F072DD779}"/>
              </a:ext>
            </a:extLst>
          </p:cNvPr>
          <p:cNvSpPr txBox="1">
            <a:spLocks/>
          </p:cNvSpPr>
          <p:nvPr/>
        </p:nvSpPr>
        <p:spPr>
          <a:xfrm>
            <a:off x="1210609" y="2514599"/>
            <a:ext cx="2764632" cy="24384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US: </a:t>
            </a:r>
            <a:r>
              <a:rPr lang="en-US" dirty="0"/>
              <a:t>“It should include upstream, state-owned enterprises such as banks, energy companies, other key input providers, and perhaps even firms with Chinese communist party officials in key management positions </a:t>
            </a:r>
          </a:p>
        </p:txBody>
      </p:sp>
      <p:sp>
        <p:nvSpPr>
          <p:cNvPr id="6" name="Content Placeholder 2">
            <a:extLst>
              <a:ext uri="{FF2B5EF4-FFF2-40B4-BE49-F238E27FC236}">
                <a16:creationId xmlns:a16="http://schemas.microsoft.com/office/drawing/2014/main" id="{750F9D6F-5DBF-DF49-8E03-B070BAED3BA3}"/>
              </a:ext>
            </a:extLst>
          </p:cNvPr>
          <p:cNvSpPr txBox="1">
            <a:spLocks/>
          </p:cNvSpPr>
          <p:nvPr/>
        </p:nvSpPr>
        <p:spPr>
          <a:xfrm>
            <a:off x="8102459" y="2514599"/>
            <a:ext cx="2764632" cy="2438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China: </a:t>
            </a:r>
            <a:r>
              <a:rPr lang="en-US" dirty="0"/>
              <a:t>Chinese subsidies arose instead from a nuanced and complex combination of policies that were not necessarily WTO-illegal when viewed in isolation</a:t>
            </a:r>
          </a:p>
        </p:txBody>
      </p:sp>
      <p:sp>
        <p:nvSpPr>
          <p:cNvPr id="7" name="Content Placeholder 2">
            <a:extLst>
              <a:ext uri="{FF2B5EF4-FFF2-40B4-BE49-F238E27FC236}">
                <a16:creationId xmlns:a16="http://schemas.microsoft.com/office/drawing/2014/main" id="{040713F0-0054-9A4A-AEE4-528900CAC30D}"/>
              </a:ext>
            </a:extLst>
          </p:cNvPr>
          <p:cNvSpPr txBox="1">
            <a:spLocks/>
          </p:cNvSpPr>
          <p:nvPr/>
        </p:nvSpPr>
        <p:spPr>
          <a:xfrm>
            <a:off x="1086503" y="4952999"/>
            <a:ext cx="10241897" cy="1789976"/>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US Tariffs against China alone were insufficient to address the larger systemic concerns with Chinese subsidies</a:t>
            </a:r>
          </a:p>
          <a:p>
            <a:pPr lvl="1"/>
            <a:r>
              <a:rPr lang="en-US" b="1" dirty="0"/>
              <a:t>The U.S argued that it imposed the 2018 tariffs because something needed to be done, even if it led to a crisis, because other WTO approaches were not addressing the underlying China subsidy problem. </a:t>
            </a:r>
          </a:p>
        </p:txBody>
      </p:sp>
    </p:spTree>
    <p:extLst>
      <p:ext uri="{BB962C8B-B14F-4D97-AF65-F5344CB8AC3E}">
        <p14:creationId xmlns:p14="http://schemas.microsoft.com/office/powerpoint/2010/main" val="208361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69B9-7774-374B-9615-6D4641F59A0C}"/>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48ADAEFF-DF59-C445-98A7-95330DE3367A}"/>
              </a:ext>
            </a:extLst>
          </p:cNvPr>
          <p:cNvSpPr>
            <a:spLocks noGrp="1"/>
          </p:cNvSpPr>
          <p:nvPr>
            <p:ph idx="1"/>
          </p:nvPr>
        </p:nvSpPr>
        <p:spPr>
          <a:xfrm>
            <a:off x="2106612" y="1809110"/>
            <a:ext cx="8915400" cy="3777622"/>
          </a:xfrm>
          <a:ln>
            <a:solidFill>
              <a:schemeClr val="tx1"/>
            </a:solidFill>
          </a:ln>
        </p:spPr>
        <p:txBody>
          <a:bodyPr>
            <a:normAutofit fontScale="92500" lnSpcReduction="10000"/>
          </a:bodyPr>
          <a:lstStyle/>
          <a:p>
            <a:r>
              <a:rPr lang="en-US" dirty="0"/>
              <a:t>The US view of the overall trend was that China had continually pursued policies that operated in grey areas of the WTO, a system with rules better built to mediate trade cooperation between market economies.</a:t>
            </a:r>
          </a:p>
          <a:p>
            <a:pPr lvl="1"/>
            <a:r>
              <a:rPr lang="en-US" dirty="0"/>
              <a:t>China’s economic size imposed unsustainable political-economic costs on trading partners</a:t>
            </a:r>
          </a:p>
          <a:p>
            <a:r>
              <a:rPr lang="en-US" dirty="0"/>
              <a:t> The existing WTO system could no longer address the political-economic costs that China’s system imposed on others. </a:t>
            </a:r>
          </a:p>
          <a:p>
            <a:pPr lvl="1"/>
            <a:r>
              <a:rPr lang="en-US" dirty="0"/>
              <a:t>There was considerable uncertainty as to whether any one-off dispute was even winnable, and the long-run strategy risked being ineffective. </a:t>
            </a:r>
          </a:p>
          <a:p>
            <a:r>
              <a:rPr lang="en-US" dirty="0"/>
              <a:t>The Trump administration provoked a crisis in 2018, and its destructive tactics have resulted in considerable short-run economic costs</a:t>
            </a:r>
          </a:p>
          <a:p>
            <a:r>
              <a:rPr lang="en-US" dirty="0"/>
              <a:t>Future research in evaluating the costs of Chinese policies for the U.S. is important to address the conflict. </a:t>
            </a:r>
          </a:p>
        </p:txBody>
      </p:sp>
    </p:spTree>
    <p:extLst>
      <p:ext uri="{BB962C8B-B14F-4D97-AF65-F5344CB8AC3E}">
        <p14:creationId xmlns:p14="http://schemas.microsoft.com/office/powerpoint/2010/main" val="197237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65" name="Rectangle 64">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Rectangle 66">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5E423F-7192-4CEF-A3DE-67A5D88963FC}"/>
              </a:ext>
            </a:extLst>
          </p:cNvPr>
          <p:cNvSpPr>
            <a:spLocks noGrp="1"/>
          </p:cNvSpPr>
          <p:nvPr>
            <p:ph type="ctrTitle"/>
          </p:nvPr>
        </p:nvSpPr>
        <p:spPr>
          <a:xfrm>
            <a:off x="151638" y="820489"/>
            <a:ext cx="4336456" cy="3114818"/>
          </a:xfrm>
        </p:spPr>
        <p:txBody>
          <a:bodyPr>
            <a:normAutofit/>
          </a:bodyPr>
          <a:lstStyle/>
          <a:p>
            <a:r>
              <a:rPr lang="en-US" sz="4000" dirty="0">
                <a:solidFill>
                  <a:srgbClr val="FEFFFF"/>
                </a:solidFill>
              </a:rPr>
              <a:t>The Trade War is Suddenly Getting Worse</a:t>
            </a:r>
          </a:p>
        </p:txBody>
      </p:sp>
      <p:pic>
        <p:nvPicPr>
          <p:cNvPr id="7" name="Picture 6" descr="A close up of abstract drawing of downtown buildings">
            <a:extLst>
              <a:ext uri="{FF2B5EF4-FFF2-40B4-BE49-F238E27FC236}">
                <a16:creationId xmlns:a16="http://schemas.microsoft.com/office/drawing/2014/main" id="{9E8E76DD-36CE-456F-AE4B-0CA05DD4A062}"/>
              </a:ext>
            </a:extLst>
          </p:cNvPr>
          <p:cNvPicPr>
            <a:picLocks noChangeAspect="1"/>
          </p:cNvPicPr>
          <p:nvPr/>
        </p:nvPicPr>
        <p:blipFill rotWithShape="1">
          <a:blip r:embed="rId2"/>
          <a:srcRect l="23282" t="24102" r="20509"/>
          <a:stretch/>
        </p:blipFill>
        <p:spPr>
          <a:xfrm>
            <a:off x="4639732" y="10"/>
            <a:ext cx="7552267" cy="6857990"/>
          </a:xfrm>
          <a:prstGeom prst="rect">
            <a:avLst/>
          </a:prstGeom>
        </p:spPr>
      </p:pic>
      <p:sp>
        <p:nvSpPr>
          <p:cNvPr id="69"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4351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60AD-9DC1-384B-A1C8-D64617990EDD}"/>
              </a:ext>
            </a:extLst>
          </p:cNvPr>
          <p:cNvSpPr>
            <a:spLocks noGrp="1"/>
          </p:cNvSpPr>
          <p:nvPr>
            <p:ph type="title"/>
          </p:nvPr>
        </p:nvSpPr>
        <p:spPr>
          <a:xfrm>
            <a:off x="2592925" y="642520"/>
            <a:ext cx="8911687" cy="1280890"/>
          </a:xfrm>
        </p:spPr>
        <p:txBody>
          <a:bodyPr/>
          <a:lstStyle/>
          <a:p>
            <a:r>
              <a:rPr lang="en-US" dirty="0"/>
              <a:t>2019</a:t>
            </a:r>
          </a:p>
        </p:txBody>
      </p:sp>
      <p:sp>
        <p:nvSpPr>
          <p:cNvPr id="5" name="Content Placeholder 4">
            <a:extLst>
              <a:ext uri="{FF2B5EF4-FFF2-40B4-BE49-F238E27FC236}">
                <a16:creationId xmlns:a16="http://schemas.microsoft.com/office/drawing/2014/main" id="{1CB881BA-9C85-8241-9D5B-7C34010A1B15}"/>
              </a:ext>
            </a:extLst>
          </p:cNvPr>
          <p:cNvSpPr>
            <a:spLocks noGrp="1"/>
          </p:cNvSpPr>
          <p:nvPr>
            <p:ph idx="1"/>
          </p:nvPr>
        </p:nvSpPr>
        <p:spPr>
          <a:xfrm>
            <a:off x="268288" y="2531741"/>
            <a:ext cx="1816101" cy="647701"/>
          </a:xfrm>
        </p:spPr>
        <p:txBody>
          <a:bodyPr>
            <a:noAutofit/>
          </a:bodyPr>
          <a:lstStyle/>
          <a:p>
            <a:pPr marL="0" indent="0">
              <a:buNone/>
            </a:pPr>
            <a:r>
              <a:rPr lang="en-US" sz="1500" dirty="0"/>
              <a:t>Investigation into steel, aluminum, solar panels</a:t>
            </a:r>
          </a:p>
        </p:txBody>
      </p:sp>
      <p:cxnSp>
        <p:nvCxnSpPr>
          <p:cNvPr id="7" name="Straight Arrow Connector 6">
            <a:extLst>
              <a:ext uri="{FF2B5EF4-FFF2-40B4-BE49-F238E27FC236}">
                <a16:creationId xmlns:a16="http://schemas.microsoft.com/office/drawing/2014/main" id="{6D1EC57D-1E3B-7343-BF6B-2C6A3B07C713}"/>
              </a:ext>
            </a:extLst>
          </p:cNvPr>
          <p:cNvCxnSpPr/>
          <p:nvPr/>
        </p:nvCxnSpPr>
        <p:spPr>
          <a:xfrm>
            <a:off x="292100" y="3784600"/>
            <a:ext cx="118999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CD2A83E-D377-1B49-84A2-18839355FDDF}"/>
              </a:ext>
            </a:extLst>
          </p:cNvPr>
          <p:cNvSpPr/>
          <p:nvPr/>
        </p:nvSpPr>
        <p:spPr>
          <a:xfrm>
            <a:off x="7874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94BD8C-38E0-1441-8736-6FC189900705}"/>
              </a:ext>
            </a:extLst>
          </p:cNvPr>
          <p:cNvSpPr/>
          <p:nvPr/>
        </p:nvSpPr>
        <p:spPr>
          <a:xfrm>
            <a:off x="23368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EDACDA7B-B121-B744-8E1F-80041AC8B6F0}"/>
              </a:ext>
            </a:extLst>
          </p:cNvPr>
          <p:cNvSpPr txBox="1">
            <a:spLocks/>
          </p:cNvSpPr>
          <p:nvPr/>
        </p:nvSpPr>
        <p:spPr>
          <a:xfrm>
            <a:off x="1799175" y="1960242"/>
            <a:ext cx="1816100" cy="50165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25% on steel; 10% on aluminum</a:t>
            </a:r>
          </a:p>
        </p:txBody>
      </p:sp>
      <p:sp>
        <p:nvSpPr>
          <p:cNvPr id="11" name="Oval 10">
            <a:extLst>
              <a:ext uri="{FF2B5EF4-FFF2-40B4-BE49-F238E27FC236}">
                <a16:creationId xmlns:a16="http://schemas.microsoft.com/office/drawing/2014/main" id="{EE0DEA28-C232-9041-A211-07F317627829}"/>
              </a:ext>
            </a:extLst>
          </p:cNvPr>
          <p:cNvSpPr/>
          <p:nvPr/>
        </p:nvSpPr>
        <p:spPr>
          <a:xfrm>
            <a:off x="27813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BCEACB9C-0017-E843-A308-0E7ECFBD8E20}"/>
              </a:ext>
            </a:extLst>
          </p:cNvPr>
          <p:cNvSpPr txBox="1">
            <a:spLocks/>
          </p:cNvSpPr>
          <p:nvPr/>
        </p:nvSpPr>
        <p:spPr>
          <a:xfrm>
            <a:off x="1725100" y="5177158"/>
            <a:ext cx="1816100" cy="50165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15%-25% on $2.4 billion imports</a:t>
            </a:r>
          </a:p>
        </p:txBody>
      </p:sp>
      <p:cxnSp>
        <p:nvCxnSpPr>
          <p:cNvPr id="4" name="Straight Connector 3">
            <a:extLst>
              <a:ext uri="{FF2B5EF4-FFF2-40B4-BE49-F238E27FC236}">
                <a16:creationId xmlns:a16="http://schemas.microsoft.com/office/drawing/2014/main" id="{4289070E-BDD4-1B44-A703-0E5EAB555878}"/>
              </a:ext>
            </a:extLst>
          </p:cNvPr>
          <p:cNvCxnSpPr/>
          <p:nvPr/>
        </p:nvCxnSpPr>
        <p:spPr>
          <a:xfrm>
            <a:off x="838200" y="3289300"/>
            <a:ext cx="0" cy="4127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7320FA-40A2-0349-ADEA-AF961B50D7A6}"/>
              </a:ext>
            </a:extLst>
          </p:cNvPr>
          <p:cNvCxnSpPr>
            <a:cxnSpLocks/>
          </p:cNvCxnSpPr>
          <p:nvPr/>
        </p:nvCxnSpPr>
        <p:spPr>
          <a:xfrm>
            <a:off x="2387600" y="2417441"/>
            <a:ext cx="0" cy="12846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617C37DD-855D-4F44-9104-533804C8ADC6}"/>
              </a:ext>
            </a:extLst>
          </p:cNvPr>
          <p:cNvSpPr txBox="1">
            <a:spLocks/>
          </p:cNvSpPr>
          <p:nvPr/>
        </p:nvSpPr>
        <p:spPr>
          <a:xfrm>
            <a:off x="3028950" y="2621596"/>
            <a:ext cx="1816100"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$50 billion, 25% Tariffs</a:t>
            </a:r>
          </a:p>
        </p:txBody>
      </p:sp>
      <p:sp>
        <p:nvSpPr>
          <p:cNvPr id="15" name="Oval 14">
            <a:extLst>
              <a:ext uri="{FF2B5EF4-FFF2-40B4-BE49-F238E27FC236}">
                <a16:creationId xmlns:a16="http://schemas.microsoft.com/office/drawing/2014/main" id="{9A25ABF2-CEF4-1743-93C0-B5B7B1512A10}"/>
              </a:ext>
            </a:extLst>
          </p:cNvPr>
          <p:cNvSpPr/>
          <p:nvPr/>
        </p:nvSpPr>
        <p:spPr>
          <a:xfrm>
            <a:off x="32004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D42CC0-45CB-3D4F-B7AB-09002A8FAD26}"/>
              </a:ext>
            </a:extLst>
          </p:cNvPr>
          <p:cNvSpPr/>
          <p:nvPr/>
        </p:nvSpPr>
        <p:spPr>
          <a:xfrm>
            <a:off x="36703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7" name="Oval 16">
            <a:extLst>
              <a:ext uri="{FF2B5EF4-FFF2-40B4-BE49-F238E27FC236}">
                <a16:creationId xmlns:a16="http://schemas.microsoft.com/office/drawing/2014/main" id="{4B0E30F2-8F43-974B-B5F5-5D823DFBA92F}"/>
              </a:ext>
            </a:extLst>
          </p:cNvPr>
          <p:cNvSpPr/>
          <p:nvPr/>
        </p:nvSpPr>
        <p:spPr>
          <a:xfrm>
            <a:off x="32004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8" name="Oval 17">
            <a:extLst>
              <a:ext uri="{FF2B5EF4-FFF2-40B4-BE49-F238E27FC236}">
                <a16:creationId xmlns:a16="http://schemas.microsoft.com/office/drawing/2014/main" id="{5BCD9680-E119-904F-8B7C-EC3DBE6EC85B}"/>
              </a:ext>
            </a:extLst>
          </p:cNvPr>
          <p:cNvSpPr/>
          <p:nvPr/>
        </p:nvSpPr>
        <p:spPr>
          <a:xfrm>
            <a:off x="47371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7CF0496-5AB2-6B48-9BA3-D5C4BA1467E3}"/>
              </a:ext>
            </a:extLst>
          </p:cNvPr>
          <p:cNvSpPr/>
          <p:nvPr/>
        </p:nvSpPr>
        <p:spPr>
          <a:xfrm>
            <a:off x="53467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3DCD7F9-83A8-B04B-9D74-A50B8D95BE38}"/>
              </a:ext>
            </a:extLst>
          </p:cNvPr>
          <p:cNvSpPr/>
          <p:nvPr/>
        </p:nvSpPr>
        <p:spPr>
          <a:xfrm>
            <a:off x="59690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D87242-57FB-684E-83DA-07E9330F0F63}"/>
              </a:ext>
            </a:extLst>
          </p:cNvPr>
          <p:cNvSpPr/>
          <p:nvPr/>
        </p:nvSpPr>
        <p:spPr>
          <a:xfrm>
            <a:off x="7150100" y="3714750"/>
            <a:ext cx="128588" cy="1397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868FC50-11A6-BB42-A0F2-1A0A6714B975}"/>
              </a:ext>
            </a:extLst>
          </p:cNvPr>
          <p:cNvCxnSpPr>
            <a:cxnSpLocks/>
          </p:cNvCxnSpPr>
          <p:nvPr/>
        </p:nvCxnSpPr>
        <p:spPr>
          <a:xfrm>
            <a:off x="2845594" y="4485008"/>
            <a:ext cx="0" cy="6921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257B618-A66C-864F-865E-E20858078284}"/>
              </a:ext>
            </a:extLst>
          </p:cNvPr>
          <p:cNvCxnSpPr>
            <a:cxnSpLocks/>
          </p:cNvCxnSpPr>
          <p:nvPr/>
        </p:nvCxnSpPr>
        <p:spPr>
          <a:xfrm>
            <a:off x="3264694" y="3123246"/>
            <a:ext cx="0" cy="5226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CA8E42-1696-714E-9BAF-16B00920419B}"/>
              </a:ext>
            </a:extLst>
          </p:cNvPr>
          <p:cNvCxnSpPr>
            <a:cxnSpLocks/>
            <a:endCxn id="28" idx="0"/>
          </p:cNvCxnSpPr>
          <p:nvPr/>
        </p:nvCxnSpPr>
        <p:spPr>
          <a:xfrm>
            <a:off x="3734594" y="4485008"/>
            <a:ext cx="0" cy="12147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Content Placeholder 4">
            <a:extLst>
              <a:ext uri="{FF2B5EF4-FFF2-40B4-BE49-F238E27FC236}">
                <a16:creationId xmlns:a16="http://schemas.microsoft.com/office/drawing/2014/main" id="{8962E1D0-0B93-0A4E-95EB-D307A50BC137}"/>
              </a:ext>
            </a:extLst>
          </p:cNvPr>
          <p:cNvSpPr txBox="1">
            <a:spLocks/>
          </p:cNvSpPr>
          <p:nvPr/>
        </p:nvSpPr>
        <p:spPr>
          <a:xfrm>
            <a:off x="2890838" y="5699766"/>
            <a:ext cx="1816100"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$50 billion, 25% Tariffs</a:t>
            </a:r>
          </a:p>
        </p:txBody>
      </p:sp>
      <p:cxnSp>
        <p:nvCxnSpPr>
          <p:cNvPr id="31" name="Straight Connector 30">
            <a:extLst>
              <a:ext uri="{FF2B5EF4-FFF2-40B4-BE49-F238E27FC236}">
                <a16:creationId xmlns:a16="http://schemas.microsoft.com/office/drawing/2014/main" id="{129B91AC-4BB3-0C45-9637-D7731B30EBED}"/>
              </a:ext>
            </a:extLst>
          </p:cNvPr>
          <p:cNvCxnSpPr>
            <a:cxnSpLocks/>
          </p:cNvCxnSpPr>
          <p:nvPr/>
        </p:nvCxnSpPr>
        <p:spPr>
          <a:xfrm>
            <a:off x="4789488" y="2197100"/>
            <a:ext cx="0" cy="144875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1C8D4D5-51A2-8445-AD11-22B5F2E475D3}"/>
              </a:ext>
            </a:extLst>
          </p:cNvPr>
          <p:cNvCxnSpPr>
            <a:cxnSpLocks/>
          </p:cNvCxnSpPr>
          <p:nvPr/>
        </p:nvCxnSpPr>
        <p:spPr>
          <a:xfrm>
            <a:off x="5410994" y="3123246"/>
            <a:ext cx="0" cy="5226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Content Placeholder 4">
            <a:extLst>
              <a:ext uri="{FF2B5EF4-FFF2-40B4-BE49-F238E27FC236}">
                <a16:creationId xmlns:a16="http://schemas.microsoft.com/office/drawing/2014/main" id="{FA175A39-8B93-334E-8AFF-1065EF1CB728}"/>
              </a:ext>
            </a:extLst>
          </p:cNvPr>
          <p:cNvSpPr txBox="1">
            <a:spLocks/>
          </p:cNvSpPr>
          <p:nvPr/>
        </p:nvSpPr>
        <p:spPr>
          <a:xfrm>
            <a:off x="3881438" y="1872609"/>
            <a:ext cx="2214562"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Additional $100 billion</a:t>
            </a:r>
          </a:p>
        </p:txBody>
      </p:sp>
      <p:sp>
        <p:nvSpPr>
          <p:cNvPr id="35" name="Content Placeholder 4">
            <a:extLst>
              <a:ext uri="{FF2B5EF4-FFF2-40B4-BE49-F238E27FC236}">
                <a16:creationId xmlns:a16="http://schemas.microsoft.com/office/drawing/2014/main" id="{59BCEE3D-AC44-424A-8B2F-02D3A392734F}"/>
              </a:ext>
            </a:extLst>
          </p:cNvPr>
          <p:cNvSpPr txBox="1">
            <a:spLocks/>
          </p:cNvSpPr>
          <p:nvPr/>
        </p:nvSpPr>
        <p:spPr>
          <a:xfrm>
            <a:off x="4937919" y="2507930"/>
            <a:ext cx="1512886"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Additional $200 billion</a:t>
            </a:r>
          </a:p>
        </p:txBody>
      </p:sp>
      <p:sp>
        <p:nvSpPr>
          <p:cNvPr id="36" name="Content Placeholder 4">
            <a:extLst>
              <a:ext uri="{FF2B5EF4-FFF2-40B4-BE49-F238E27FC236}">
                <a16:creationId xmlns:a16="http://schemas.microsoft.com/office/drawing/2014/main" id="{3E6CFEFC-0BAF-1F46-935B-EA6A12BA3FD3}"/>
              </a:ext>
            </a:extLst>
          </p:cNvPr>
          <p:cNvSpPr txBox="1">
            <a:spLocks/>
          </p:cNvSpPr>
          <p:nvPr/>
        </p:nvSpPr>
        <p:spPr>
          <a:xfrm>
            <a:off x="5250657" y="5138744"/>
            <a:ext cx="1816100"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$60 billion, 5%-25% Tariffs</a:t>
            </a:r>
          </a:p>
        </p:txBody>
      </p:sp>
      <p:cxnSp>
        <p:nvCxnSpPr>
          <p:cNvPr id="37" name="Straight Connector 36">
            <a:extLst>
              <a:ext uri="{FF2B5EF4-FFF2-40B4-BE49-F238E27FC236}">
                <a16:creationId xmlns:a16="http://schemas.microsoft.com/office/drawing/2014/main" id="{73FA249F-6CD7-CC4F-B393-225F9EBD97F3}"/>
              </a:ext>
            </a:extLst>
          </p:cNvPr>
          <p:cNvCxnSpPr>
            <a:cxnSpLocks/>
          </p:cNvCxnSpPr>
          <p:nvPr/>
        </p:nvCxnSpPr>
        <p:spPr>
          <a:xfrm>
            <a:off x="6033294" y="4485008"/>
            <a:ext cx="0" cy="6537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7681DE0-F0BF-604C-9375-A1AA82E75FDE}"/>
              </a:ext>
            </a:extLst>
          </p:cNvPr>
          <p:cNvCxnSpPr>
            <a:cxnSpLocks/>
          </p:cNvCxnSpPr>
          <p:nvPr/>
        </p:nvCxnSpPr>
        <p:spPr>
          <a:xfrm>
            <a:off x="7214394" y="3009580"/>
            <a:ext cx="0" cy="6537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0" name="Content Placeholder 4">
            <a:extLst>
              <a:ext uri="{FF2B5EF4-FFF2-40B4-BE49-F238E27FC236}">
                <a16:creationId xmlns:a16="http://schemas.microsoft.com/office/drawing/2014/main" id="{4A716972-EDED-A645-942C-1B0DB74D686C}"/>
              </a:ext>
            </a:extLst>
          </p:cNvPr>
          <p:cNvSpPr txBox="1">
            <a:spLocks/>
          </p:cNvSpPr>
          <p:nvPr/>
        </p:nvSpPr>
        <p:spPr>
          <a:xfrm>
            <a:off x="6634164" y="2326955"/>
            <a:ext cx="1976427"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Negotiations, hold for 90 days</a:t>
            </a:r>
          </a:p>
        </p:txBody>
      </p:sp>
      <p:sp>
        <p:nvSpPr>
          <p:cNvPr id="41" name="Content Placeholder 4">
            <a:extLst>
              <a:ext uri="{FF2B5EF4-FFF2-40B4-BE49-F238E27FC236}">
                <a16:creationId xmlns:a16="http://schemas.microsoft.com/office/drawing/2014/main" id="{F226B817-4D31-314D-BFAC-A40083BD1914}"/>
              </a:ext>
            </a:extLst>
          </p:cNvPr>
          <p:cNvSpPr txBox="1">
            <a:spLocks/>
          </p:cNvSpPr>
          <p:nvPr/>
        </p:nvSpPr>
        <p:spPr>
          <a:xfrm>
            <a:off x="522301" y="3954462"/>
            <a:ext cx="11669699" cy="32797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2017          2018  March        April             June     	   August     December</a:t>
            </a:r>
          </a:p>
        </p:txBody>
      </p:sp>
      <p:sp>
        <p:nvSpPr>
          <p:cNvPr id="42" name="Content Placeholder 4">
            <a:extLst>
              <a:ext uri="{FF2B5EF4-FFF2-40B4-BE49-F238E27FC236}">
                <a16:creationId xmlns:a16="http://schemas.microsoft.com/office/drawing/2014/main" id="{815C9E15-C619-BD4A-9D71-E9E1BCE77688}"/>
              </a:ext>
            </a:extLst>
          </p:cNvPr>
          <p:cNvSpPr txBox="1">
            <a:spLocks/>
          </p:cNvSpPr>
          <p:nvPr/>
        </p:nvSpPr>
        <p:spPr>
          <a:xfrm>
            <a:off x="10557670" y="1735451"/>
            <a:ext cx="1512886" cy="13877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000" dirty="0"/>
              <a:t>US</a:t>
            </a:r>
          </a:p>
        </p:txBody>
      </p:sp>
      <p:sp>
        <p:nvSpPr>
          <p:cNvPr id="43" name="Content Placeholder 4">
            <a:extLst>
              <a:ext uri="{FF2B5EF4-FFF2-40B4-BE49-F238E27FC236}">
                <a16:creationId xmlns:a16="http://schemas.microsoft.com/office/drawing/2014/main" id="{D2175D6E-3357-CA44-A0B9-857482FAB5EA}"/>
              </a:ext>
            </a:extLst>
          </p:cNvPr>
          <p:cNvSpPr txBox="1">
            <a:spLocks/>
          </p:cNvSpPr>
          <p:nvPr/>
        </p:nvSpPr>
        <p:spPr>
          <a:xfrm>
            <a:off x="10172700" y="4485008"/>
            <a:ext cx="1912938" cy="13877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000" dirty="0"/>
              <a:t>China</a:t>
            </a:r>
          </a:p>
        </p:txBody>
      </p:sp>
      <p:pic>
        <p:nvPicPr>
          <p:cNvPr id="44" name="Picture 43">
            <a:extLst>
              <a:ext uri="{FF2B5EF4-FFF2-40B4-BE49-F238E27FC236}">
                <a16:creationId xmlns:a16="http://schemas.microsoft.com/office/drawing/2014/main" id="{E507DC72-57F4-644B-867A-84A87A962174}"/>
              </a:ext>
            </a:extLst>
          </p:cNvPr>
          <p:cNvPicPr>
            <a:picLocks noChangeAspect="1"/>
          </p:cNvPicPr>
          <p:nvPr/>
        </p:nvPicPr>
        <p:blipFill>
          <a:blip r:embed="rId2"/>
          <a:stretch>
            <a:fillRect/>
          </a:stretch>
        </p:blipFill>
        <p:spPr>
          <a:xfrm>
            <a:off x="8863014" y="3702050"/>
            <a:ext cx="127000" cy="139700"/>
          </a:xfrm>
          <a:prstGeom prst="rect">
            <a:avLst/>
          </a:prstGeom>
        </p:spPr>
      </p:pic>
      <p:cxnSp>
        <p:nvCxnSpPr>
          <p:cNvPr id="45" name="Straight Connector 44">
            <a:extLst>
              <a:ext uri="{FF2B5EF4-FFF2-40B4-BE49-F238E27FC236}">
                <a16:creationId xmlns:a16="http://schemas.microsoft.com/office/drawing/2014/main" id="{FF2282AB-48CB-264E-88DC-E9457207AC66}"/>
              </a:ext>
            </a:extLst>
          </p:cNvPr>
          <p:cNvCxnSpPr>
            <a:cxnSpLocks/>
          </p:cNvCxnSpPr>
          <p:nvPr/>
        </p:nvCxnSpPr>
        <p:spPr>
          <a:xfrm>
            <a:off x="8913814" y="2123434"/>
            <a:ext cx="0" cy="153988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6" name="Content Placeholder 4">
            <a:extLst>
              <a:ext uri="{FF2B5EF4-FFF2-40B4-BE49-F238E27FC236}">
                <a16:creationId xmlns:a16="http://schemas.microsoft.com/office/drawing/2014/main" id="{105D91DC-420D-474D-8C22-818E7A339B83}"/>
              </a:ext>
            </a:extLst>
          </p:cNvPr>
          <p:cNvSpPr txBox="1">
            <a:spLocks/>
          </p:cNvSpPr>
          <p:nvPr/>
        </p:nvSpPr>
        <p:spPr>
          <a:xfrm>
            <a:off x="8015299" y="1623050"/>
            <a:ext cx="1976427"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2018 Tariffs in effective </a:t>
            </a:r>
          </a:p>
        </p:txBody>
      </p:sp>
      <p:cxnSp>
        <p:nvCxnSpPr>
          <p:cNvPr id="48" name="Straight Connector 47">
            <a:extLst>
              <a:ext uri="{FF2B5EF4-FFF2-40B4-BE49-F238E27FC236}">
                <a16:creationId xmlns:a16="http://schemas.microsoft.com/office/drawing/2014/main" id="{7B13F427-931C-A14A-994A-250C03E96333}"/>
              </a:ext>
            </a:extLst>
          </p:cNvPr>
          <p:cNvCxnSpPr>
            <a:cxnSpLocks/>
          </p:cNvCxnSpPr>
          <p:nvPr/>
        </p:nvCxnSpPr>
        <p:spPr>
          <a:xfrm>
            <a:off x="9979026" y="2992118"/>
            <a:ext cx="0" cy="6537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0002BC8C-0797-574A-AE66-A35DBB01D771}"/>
              </a:ext>
            </a:extLst>
          </p:cNvPr>
          <p:cNvPicPr>
            <a:picLocks noChangeAspect="1"/>
          </p:cNvPicPr>
          <p:nvPr/>
        </p:nvPicPr>
        <p:blipFill>
          <a:blip r:embed="rId2"/>
          <a:stretch>
            <a:fillRect/>
          </a:stretch>
        </p:blipFill>
        <p:spPr>
          <a:xfrm>
            <a:off x="9929814" y="3702050"/>
            <a:ext cx="127000" cy="139700"/>
          </a:xfrm>
          <a:prstGeom prst="rect">
            <a:avLst/>
          </a:prstGeom>
        </p:spPr>
      </p:pic>
      <p:sp>
        <p:nvSpPr>
          <p:cNvPr id="52" name="Content Placeholder 4">
            <a:extLst>
              <a:ext uri="{FF2B5EF4-FFF2-40B4-BE49-F238E27FC236}">
                <a16:creationId xmlns:a16="http://schemas.microsoft.com/office/drawing/2014/main" id="{438186A0-C4B0-4A41-8420-B0790F4EDB7C}"/>
              </a:ext>
            </a:extLst>
          </p:cNvPr>
          <p:cNvSpPr txBox="1">
            <a:spLocks/>
          </p:cNvSpPr>
          <p:nvPr/>
        </p:nvSpPr>
        <p:spPr>
          <a:xfrm>
            <a:off x="9163050" y="2367275"/>
            <a:ext cx="1976427"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$300 Billion, 15%</a:t>
            </a:r>
          </a:p>
        </p:txBody>
      </p:sp>
      <p:sp>
        <p:nvSpPr>
          <p:cNvPr id="53" name="Content Placeholder 4">
            <a:extLst>
              <a:ext uri="{FF2B5EF4-FFF2-40B4-BE49-F238E27FC236}">
                <a16:creationId xmlns:a16="http://schemas.microsoft.com/office/drawing/2014/main" id="{44EDFCAB-4CE8-1840-B6D5-28C9311D7E18}"/>
              </a:ext>
            </a:extLst>
          </p:cNvPr>
          <p:cNvSpPr txBox="1">
            <a:spLocks/>
          </p:cNvSpPr>
          <p:nvPr/>
        </p:nvSpPr>
        <p:spPr>
          <a:xfrm>
            <a:off x="9575162" y="4173225"/>
            <a:ext cx="1976427" cy="5016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500" dirty="0"/>
              <a:t>$75 Billion, 15%</a:t>
            </a:r>
          </a:p>
        </p:txBody>
      </p:sp>
      <p:pic>
        <p:nvPicPr>
          <p:cNvPr id="23" name="Picture 22">
            <a:extLst>
              <a:ext uri="{FF2B5EF4-FFF2-40B4-BE49-F238E27FC236}">
                <a16:creationId xmlns:a16="http://schemas.microsoft.com/office/drawing/2014/main" id="{63E82F0B-1785-3448-A4E7-DD8D00400E3C}"/>
              </a:ext>
            </a:extLst>
          </p:cNvPr>
          <p:cNvPicPr>
            <a:picLocks noChangeAspect="1"/>
          </p:cNvPicPr>
          <p:nvPr/>
        </p:nvPicPr>
        <p:blipFill>
          <a:blip r:embed="rId2"/>
          <a:stretch>
            <a:fillRect/>
          </a:stretch>
        </p:blipFill>
        <p:spPr>
          <a:xfrm>
            <a:off x="10133014" y="3702050"/>
            <a:ext cx="127000" cy="139700"/>
          </a:xfrm>
          <a:prstGeom prst="rect">
            <a:avLst/>
          </a:prstGeom>
        </p:spPr>
      </p:pic>
      <p:cxnSp>
        <p:nvCxnSpPr>
          <p:cNvPr id="55" name="Straight Connector 54">
            <a:extLst>
              <a:ext uri="{FF2B5EF4-FFF2-40B4-BE49-F238E27FC236}">
                <a16:creationId xmlns:a16="http://schemas.microsoft.com/office/drawing/2014/main" id="{677F2E37-5CD7-2546-B65A-4A509F98DDC5}"/>
              </a:ext>
            </a:extLst>
          </p:cNvPr>
          <p:cNvCxnSpPr>
            <a:cxnSpLocks/>
          </p:cNvCxnSpPr>
          <p:nvPr/>
        </p:nvCxnSpPr>
        <p:spPr>
          <a:xfrm flipV="1">
            <a:off x="10180640" y="3902634"/>
            <a:ext cx="0" cy="2889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585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E170D06F-ED74-9C44-9667-D4846870537B}"/>
              </a:ext>
            </a:extLst>
          </p:cNvPr>
          <p:cNvPicPr>
            <a:picLocks noGrp="1" noChangeAspect="1"/>
          </p:cNvPicPr>
          <p:nvPr>
            <p:ph idx="1"/>
          </p:nvPr>
        </p:nvPicPr>
        <p:blipFill>
          <a:blip r:embed="rId2"/>
          <a:stretch>
            <a:fillRect/>
          </a:stretch>
        </p:blipFill>
        <p:spPr>
          <a:xfrm>
            <a:off x="2123024" y="342899"/>
            <a:ext cx="7859176" cy="6413246"/>
          </a:xfrm>
        </p:spPr>
      </p:pic>
    </p:spTree>
    <p:extLst>
      <p:ext uri="{BB962C8B-B14F-4D97-AF65-F5344CB8AC3E}">
        <p14:creationId xmlns:p14="http://schemas.microsoft.com/office/powerpoint/2010/main" val="1544932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A6829229-742D-D845-B91A-3E4AF9215058}"/>
              </a:ext>
            </a:extLst>
          </p:cNvPr>
          <p:cNvPicPr>
            <a:picLocks noGrp="1" noChangeAspect="1"/>
          </p:cNvPicPr>
          <p:nvPr>
            <p:ph idx="1"/>
          </p:nvPr>
        </p:nvPicPr>
        <p:blipFill>
          <a:blip r:embed="rId2"/>
          <a:stretch>
            <a:fillRect/>
          </a:stretch>
        </p:blipFill>
        <p:spPr>
          <a:xfrm>
            <a:off x="1674921" y="635000"/>
            <a:ext cx="8980380" cy="6039702"/>
          </a:xfrm>
        </p:spPr>
      </p:pic>
    </p:spTree>
    <p:extLst>
      <p:ext uri="{BB962C8B-B14F-4D97-AF65-F5344CB8AC3E}">
        <p14:creationId xmlns:p14="http://schemas.microsoft.com/office/powerpoint/2010/main" val="3372542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E4AB-4F81-6144-8530-AEC28B66CBA1}"/>
              </a:ext>
            </a:extLst>
          </p:cNvPr>
          <p:cNvSpPr>
            <a:spLocks noGrp="1"/>
          </p:cNvSpPr>
          <p:nvPr>
            <p:ph type="title"/>
          </p:nvPr>
        </p:nvSpPr>
        <p:spPr/>
        <p:txBody>
          <a:bodyPr/>
          <a:lstStyle/>
          <a:p>
            <a:r>
              <a:rPr lang="en-US" dirty="0"/>
              <a:t>Effect on Global Economy </a:t>
            </a:r>
          </a:p>
        </p:txBody>
      </p:sp>
      <p:sp>
        <p:nvSpPr>
          <p:cNvPr id="8" name="Content Placeholder 2">
            <a:extLst>
              <a:ext uri="{FF2B5EF4-FFF2-40B4-BE49-F238E27FC236}">
                <a16:creationId xmlns:a16="http://schemas.microsoft.com/office/drawing/2014/main" id="{8A9E02F8-FDCD-1348-B344-5245AE2B1879}"/>
              </a:ext>
            </a:extLst>
          </p:cNvPr>
          <p:cNvSpPr>
            <a:spLocks noGrp="1"/>
          </p:cNvSpPr>
          <p:nvPr>
            <p:ph idx="1"/>
          </p:nvPr>
        </p:nvSpPr>
        <p:spPr>
          <a:xfrm>
            <a:off x="1789112" y="1476688"/>
            <a:ext cx="9501188" cy="5114612"/>
          </a:xfrm>
          <a:ln>
            <a:solidFill>
              <a:schemeClr val="tx1"/>
            </a:solidFill>
          </a:ln>
        </p:spPr>
        <p:txBody>
          <a:bodyPr>
            <a:normAutofit/>
          </a:bodyPr>
          <a:lstStyle/>
          <a:p>
            <a:r>
              <a:rPr lang="en-US" b="1" dirty="0"/>
              <a:t>For U.S., </a:t>
            </a:r>
            <a:r>
              <a:rPr lang="en-US" dirty="0"/>
              <a:t>A meaningful slowdown in domestic demand from the trade dispute may lead to rate cuts. Economic confidence among small U.S. companies fell in August to the lowest level since November 2012</a:t>
            </a:r>
          </a:p>
          <a:p>
            <a:r>
              <a:rPr lang="en-US" b="1" dirty="0"/>
              <a:t>For China, </a:t>
            </a:r>
            <a:r>
              <a:rPr lang="en-US" dirty="0"/>
              <a:t>the key risk is that the combined effects of investment restrictions, export controls, and tariffs will rewire supply chains and weaken manufacturing investment, particularly in the technology sectors driving growth. GDP is estimated to grow lower than 6%</a:t>
            </a:r>
          </a:p>
          <a:p>
            <a:r>
              <a:rPr lang="en-US" b="1" dirty="0"/>
              <a:t>In Europe</a:t>
            </a:r>
            <a:r>
              <a:rPr lang="en-US" dirty="0"/>
              <a:t>, the direct effects of U.S. – China trade friction will be felt in sectors with medium to high technological content like transport equipment, motor vehicles, rubber and plastics, chemical products, and pharmaceuticals</a:t>
            </a:r>
          </a:p>
          <a:p>
            <a:r>
              <a:rPr lang="en-US" b="1" dirty="0"/>
              <a:t>Japan</a:t>
            </a:r>
            <a:r>
              <a:rPr lang="en-US" dirty="0"/>
              <a:t>, the capital spending by the country’s manufacturers fell 6.9% in the April-June quarter, the first decline in two years, as companies grappled with a nearly double-digit decline in exports to China</a:t>
            </a:r>
          </a:p>
          <a:p>
            <a:r>
              <a:rPr lang="en-US" b="1" dirty="0"/>
              <a:t>South Korea</a:t>
            </a:r>
            <a:r>
              <a:rPr lang="en-US" dirty="0"/>
              <a:t>’s</a:t>
            </a:r>
            <a:r>
              <a:rPr lang="en-US" b="1" dirty="0"/>
              <a:t> </a:t>
            </a:r>
            <a:r>
              <a:rPr lang="en-US" dirty="0"/>
              <a:t>exports to China fell 21.3% in August compared with the same month a year earlier, driving an overall 13.6% decline in exports</a:t>
            </a:r>
          </a:p>
        </p:txBody>
      </p:sp>
    </p:spTree>
    <p:extLst>
      <p:ext uri="{BB962C8B-B14F-4D97-AF65-F5344CB8AC3E}">
        <p14:creationId xmlns:p14="http://schemas.microsoft.com/office/powerpoint/2010/main" val="6010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1505-DA25-E242-8130-1CF939B9A266}"/>
              </a:ext>
            </a:extLst>
          </p:cNvPr>
          <p:cNvSpPr>
            <a:spLocks noGrp="1"/>
          </p:cNvSpPr>
          <p:nvPr>
            <p:ph type="title"/>
          </p:nvPr>
        </p:nvSpPr>
        <p:spPr/>
        <p:txBody>
          <a:bodyPr/>
          <a:lstStyle/>
          <a:p>
            <a:r>
              <a:rPr lang="en-US" dirty="0"/>
              <a:t>Goal </a:t>
            </a:r>
          </a:p>
        </p:txBody>
      </p:sp>
      <p:sp>
        <p:nvSpPr>
          <p:cNvPr id="3" name="Content Placeholder 2">
            <a:extLst>
              <a:ext uri="{FF2B5EF4-FFF2-40B4-BE49-F238E27FC236}">
                <a16:creationId xmlns:a16="http://schemas.microsoft.com/office/drawing/2014/main" id="{5A466C28-211B-924F-8DFD-1E3DE6E9115F}"/>
              </a:ext>
            </a:extLst>
          </p:cNvPr>
          <p:cNvSpPr>
            <a:spLocks noGrp="1"/>
          </p:cNvSpPr>
          <p:nvPr>
            <p:ph idx="1"/>
          </p:nvPr>
        </p:nvSpPr>
        <p:spPr>
          <a:xfrm>
            <a:off x="1638299" y="1378596"/>
            <a:ext cx="10052957" cy="4836883"/>
          </a:xfrm>
        </p:spPr>
        <p:txBody>
          <a:bodyPr>
            <a:normAutofit/>
          </a:bodyPr>
          <a:lstStyle/>
          <a:p>
            <a:r>
              <a:rPr lang="en-US" sz="2000" dirty="0"/>
              <a:t>Learn the trade relationship between the two countries before 2018 </a:t>
            </a:r>
          </a:p>
          <a:p>
            <a:pPr marL="457200" lvl="1" indent="0">
              <a:buNone/>
            </a:pPr>
            <a:r>
              <a:rPr lang="en-US" sz="2000" dirty="0"/>
              <a:t>-Key Events, More focus on underlying US political-economic concern with China, as well as WTO, that triggered the events of 2018</a:t>
            </a:r>
          </a:p>
          <a:p>
            <a:r>
              <a:rPr lang="en-US" sz="2000" dirty="0"/>
              <a:t>Assess what happened during 2018</a:t>
            </a:r>
          </a:p>
          <a:p>
            <a:pPr marL="457200" lvl="1" indent="0">
              <a:buNone/>
            </a:pPr>
            <a:r>
              <a:rPr lang="en-US" sz="2000" dirty="0"/>
              <a:t>-Whether China’s </a:t>
            </a:r>
            <a:r>
              <a:rPr lang="en-US" sz="2000" b="1" dirty="0"/>
              <a:t>state-owned enterprises (SOEs) </a:t>
            </a:r>
            <a:r>
              <a:rPr lang="en-US" sz="2000" dirty="0"/>
              <a:t>and </a:t>
            </a:r>
            <a:r>
              <a:rPr lang="en-US" sz="2000" b="1" dirty="0"/>
              <a:t>industrial subsidies</a:t>
            </a:r>
            <a:r>
              <a:rPr lang="en-US" sz="2000" dirty="0"/>
              <a:t>, as well as China’s development strategy and system of forcibly acquiring </a:t>
            </a:r>
            <a:r>
              <a:rPr lang="en-US" sz="2000" b="1" dirty="0"/>
              <a:t>foreign technology</a:t>
            </a:r>
            <a:r>
              <a:rPr lang="en-US" sz="2000" dirty="0"/>
              <a:t>, were imposing increasing large costs on trading partners</a:t>
            </a:r>
          </a:p>
          <a:p>
            <a:pPr marL="457200" lvl="1" indent="0">
              <a:buNone/>
            </a:pPr>
            <a:r>
              <a:rPr lang="en-US" sz="2000" dirty="0"/>
              <a:t>-Whether the US Strategy to provoke a crisis-which may result in a severely weakened </a:t>
            </a:r>
            <a:r>
              <a:rPr lang="en-US" sz="2000" b="1" dirty="0"/>
              <a:t>World Trade Organization</a:t>
            </a:r>
            <a:r>
              <a:rPr lang="en-US" sz="2000" dirty="0"/>
              <a:t>-was deliberate and out of frustration with the institution itself</a:t>
            </a:r>
          </a:p>
          <a:p>
            <a:r>
              <a:rPr lang="en-US" sz="2000" dirty="0"/>
              <a:t>Review what happened recently (2019)</a:t>
            </a:r>
          </a:p>
          <a:p>
            <a:endParaRPr lang="en-US" dirty="0"/>
          </a:p>
        </p:txBody>
      </p:sp>
    </p:spTree>
    <p:extLst>
      <p:ext uri="{BB962C8B-B14F-4D97-AF65-F5344CB8AC3E}">
        <p14:creationId xmlns:p14="http://schemas.microsoft.com/office/powerpoint/2010/main" val="59135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5C64-FFE1-EA4F-968C-64D712031C4F}"/>
              </a:ext>
            </a:extLst>
          </p:cNvPr>
          <p:cNvSpPr>
            <a:spLocks noGrp="1"/>
          </p:cNvSpPr>
          <p:nvPr>
            <p:ph type="title"/>
          </p:nvPr>
        </p:nvSpPr>
        <p:spPr>
          <a:xfrm>
            <a:off x="2592925" y="627285"/>
            <a:ext cx="9170289" cy="1280890"/>
          </a:xfrm>
        </p:spPr>
        <p:txBody>
          <a:bodyPr>
            <a:normAutofit fontScale="90000"/>
          </a:bodyPr>
          <a:lstStyle/>
          <a:p>
            <a:r>
              <a:rPr lang="en-US" dirty="0"/>
              <a:t>Normal Tariff on U.S Imports from China is low, Before 2018</a:t>
            </a:r>
            <a:br>
              <a:rPr lang="en-US" dirty="0"/>
            </a:br>
            <a:r>
              <a:rPr lang="en-US" dirty="0"/>
              <a:t>				</a:t>
            </a:r>
            <a:r>
              <a:rPr lang="en-US" sz="2200" dirty="0"/>
              <a:t>					</a:t>
            </a:r>
            <a:br>
              <a:rPr lang="en-US" b="1" dirty="0"/>
            </a:br>
            <a:endParaRPr lang="en-US" dirty="0"/>
          </a:p>
        </p:txBody>
      </p:sp>
      <p:sp>
        <p:nvSpPr>
          <p:cNvPr id="3" name="Content Placeholder 2">
            <a:extLst>
              <a:ext uri="{FF2B5EF4-FFF2-40B4-BE49-F238E27FC236}">
                <a16:creationId xmlns:a16="http://schemas.microsoft.com/office/drawing/2014/main" id="{19354F6A-DDA6-654A-A685-EB8AB0ED1270}"/>
              </a:ext>
            </a:extLst>
          </p:cNvPr>
          <p:cNvSpPr>
            <a:spLocks noGrp="1"/>
          </p:cNvSpPr>
          <p:nvPr>
            <p:ph idx="1"/>
          </p:nvPr>
        </p:nvSpPr>
        <p:spPr>
          <a:xfrm>
            <a:off x="4514058" y="1810362"/>
            <a:ext cx="8015288" cy="463550"/>
          </a:xfrm>
        </p:spPr>
        <p:txBody>
          <a:bodyPr>
            <a:normAutofit/>
          </a:bodyPr>
          <a:lstStyle/>
          <a:p>
            <a:pPr marL="0" indent="0">
              <a:buNone/>
            </a:pPr>
            <a:r>
              <a:rPr lang="en-US" b="1" dirty="0">
                <a:solidFill>
                  <a:schemeClr val="tx1">
                    <a:lumMod val="85000"/>
                    <a:lumOff val="15000"/>
                  </a:schemeClr>
                </a:solidFill>
                <a:latin typeface="+mj-lt"/>
                <a:ea typeface="+mj-ea"/>
                <a:cs typeface="+mj-cs"/>
              </a:rPr>
              <a:t>US and China’s bilateral applied tariffs, 1989–2017 </a:t>
            </a:r>
          </a:p>
        </p:txBody>
      </p:sp>
      <p:pic>
        <p:nvPicPr>
          <p:cNvPr id="1025" name="Picture 1" descr="page22image3831104">
            <a:extLst>
              <a:ext uri="{FF2B5EF4-FFF2-40B4-BE49-F238E27FC236}">
                <a16:creationId xmlns:a16="http://schemas.microsoft.com/office/drawing/2014/main" id="{BA8E918A-722D-8746-A70F-15D584881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81" y="2407873"/>
            <a:ext cx="6589175" cy="342961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2DF9BC1-5BD5-A240-BB62-3C7B452CC998}"/>
              </a:ext>
            </a:extLst>
          </p:cNvPr>
          <p:cNvSpPr txBox="1">
            <a:spLocks/>
          </p:cNvSpPr>
          <p:nvPr/>
        </p:nvSpPr>
        <p:spPr>
          <a:xfrm>
            <a:off x="687925" y="6337182"/>
            <a:ext cx="8015288" cy="46355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 Constructed by the author with applied MFN tariff and export data at the 6-digit Harmonized System level made available from World Bank </a:t>
            </a:r>
            <a:r>
              <a:rPr lang="en-US" i="1" dirty="0"/>
              <a:t>World Integrated Trade Solution </a:t>
            </a:r>
            <a:r>
              <a:rPr lang="en-US" dirty="0"/>
              <a:t>database. </a:t>
            </a:r>
          </a:p>
          <a:p>
            <a:pPr marL="0" indent="0">
              <a:buNone/>
            </a:pPr>
            <a:endParaRPr lang="en-US" dirty="0"/>
          </a:p>
        </p:txBody>
      </p:sp>
      <p:sp>
        <p:nvSpPr>
          <p:cNvPr id="6" name="Content Placeholder 2">
            <a:extLst>
              <a:ext uri="{FF2B5EF4-FFF2-40B4-BE49-F238E27FC236}">
                <a16:creationId xmlns:a16="http://schemas.microsoft.com/office/drawing/2014/main" id="{A81F81D4-96D4-6841-88FC-4A87C2A8E6C4}"/>
              </a:ext>
            </a:extLst>
          </p:cNvPr>
          <p:cNvSpPr txBox="1">
            <a:spLocks/>
          </p:cNvSpPr>
          <p:nvPr/>
        </p:nvSpPr>
        <p:spPr>
          <a:xfrm>
            <a:off x="550081" y="2176098"/>
            <a:ext cx="3293499" cy="3526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solidFill>
                  <a:schemeClr val="tx1">
                    <a:lumMod val="85000"/>
                    <a:lumOff val="15000"/>
                  </a:schemeClr>
                </a:solidFill>
                <a:latin typeface="+mj-lt"/>
                <a:ea typeface="+mj-ea"/>
                <a:cs typeface="+mj-cs"/>
              </a:rPr>
              <a:t>General Agreement on Tariffs and Trade (GAT</a:t>
            </a:r>
            <a:r>
              <a:rPr lang="en-US" dirty="0"/>
              <a:t>T)</a:t>
            </a:r>
          </a:p>
          <a:p>
            <a:r>
              <a:rPr lang="en-US" b="1" dirty="0"/>
              <a:t>Most-Favored Nation(MFN) Tariff  (China in)</a:t>
            </a:r>
          </a:p>
          <a:p>
            <a:r>
              <a:rPr lang="en-US" dirty="0"/>
              <a:t>Generalized Preference System (GPS)</a:t>
            </a:r>
          </a:p>
          <a:p>
            <a:pPr marL="0" indent="0">
              <a:buNone/>
            </a:pPr>
            <a:endParaRPr lang="en-US" b="1" dirty="0"/>
          </a:p>
          <a:p>
            <a:endParaRPr lang="en-US" b="1" dirty="0"/>
          </a:p>
          <a:p>
            <a:endParaRPr lang="en-US" dirty="0"/>
          </a:p>
        </p:txBody>
      </p:sp>
      <p:sp>
        <p:nvSpPr>
          <p:cNvPr id="7" name="Content Placeholder 2">
            <a:extLst>
              <a:ext uri="{FF2B5EF4-FFF2-40B4-BE49-F238E27FC236}">
                <a16:creationId xmlns:a16="http://schemas.microsoft.com/office/drawing/2014/main" id="{EBF4F479-5BE5-F846-9468-ED516EFC1520}"/>
              </a:ext>
            </a:extLst>
          </p:cNvPr>
          <p:cNvSpPr txBox="1">
            <a:spLocks/>
          </p:cNvSpPr>
          <p:nvPr/>
        </p:nvSpPr>
        <p:spPr>
          <a:xfrm>
            <a:off x="10444958" y="5086962"/>
            <a:ext cx="743742" cy="4451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solidFill>
                  <a:schemeClr val="tx1">
                    <a:lumMod val="85000"/>
                    <a:lumOff val="15000"/>
                  </a:schemeClr>
                </a:solidFill>
                <a:latin typeface="+mj-lt"/>
                <a:ea typeface="+mj-ea"/>
                <a:cs typeface="+mj-cs"/>
              </a:rPr>
              <a:t>3%</a:t>
            </a:r>
          </a:p>
        </p:txBody>
      </p:sp>
    </p:spTree>
    <p:extLst>
      <p:ext uri="{BB962C8B-B14F-4D97-AF65-F5344CB8AC3E}">
        <p14:creationId xmlns:p14="http://schemas.microsoft.com/office/powerpoint/2010/main" val="395873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CB7B-6B57-B34A-93EC-51B91AF25E87}"/>
              </a:ext>
            </a:extLst>
          </p:cNvPr>
          <p:cNvSpPr>
            <a:spLocks noGrp="1"/>
          </p:cNvSpPr>
          <p:nvPr>
            <p:ph type="title"/>
          </p:nvPr>
        </p:nvSpPr>
        <p:spPr/>
        <p:txBody>
          <a:bodyPr>
            <a:normAutofit fontScale="90000"/>
          </a:bodyPr>
          <a:lstStyle/>
          <a:p>
            <a:r>
              <a:rPr lang="en-US" sz="3200" dirty="0"/>
              <a:t>US Imports from China Grew Faster Than China Imports from US, 1980-2018</a:t>
            </a:r>
            <a:br>
              <a:rPr lang="en-US" dirty="0"/>
            </a:br>
            <a:r>
              <a:rPr lang="en-US" dirty="0"/>
              <a:t>			</a:t>
            </a:r>
          </a:p>
        </p:txBody>
      </p:sp>
      <p:sp>
        <p:nvSpPr>
          <p:cNvPr id="3" name="Content Placeholder 2">
            <a:extLst>
              <a:ext uri="{FF2B5EF4-FFF2-40B4-BE49-F238E27FC236}">
                <a16:creationId xmlns:a16="http://schemas.microsoft.com/office/drawing/2014/main" id="{F506BE9A-3039-2C4B-A54D-3D9D68F11AB9}"/>
              </a:ext>
            </a:extLst>
          </p:cNvPr>
          <p:cNvSpPr>
            <a:spLocks noGrp="1"/>
          </p:cNvSpPr>
          <p:nvPr>
            <p:ph idx="1"/>
          </p:nvPr>
        </p:nvSpPr>
        <p:spPr>
          <a:xfrm>
            <a:off x="2434229" y="2024468"/>
            <a:ext cx="2770188" cy="368300"/>
          </a:xfrm>
        </p:spPr>
        <p:txBody>
          <a:bodyPr/>
          <a:lstStyle/>
          <a:p>
            <a:pPr marL="0" indent="0">
              <a:buNone/>
            </a:pPr>
            <a:r>
              <a:rPr lang="en-US" altLang="zh-CN" b="1" dirty="0"/>
              <a:t>US</a:t>
            </a:r>
            <a:r>
              <a:rPr lang="zh-CN" altLang="en-US" b="1" dirty="0"/>
              <a:t> </a:t>
            </a:r>
            <a:r>
              <a:rPr lang="en-US" altLang="zh-CN" b="1" dirty="0"/>
              <a:t>Imports From China</a:t>
            </a:r>
            <a:endParaRPr lang="en-US" b="1" dirty="0"/>
          </a:p>
        </p:txBody>
      </p:sp>
      <p:pic>
        <p:nvPicPr>
          <p:cNvPr id="2050" name="Picture 2" descr="page22image3830432">
            <a:extLst>
              <a:ext uri="{FF2B5EF4-FFF2-40B4-BE49-F238E27FC236}">
                <a16:creationId xmlns:a16="http://schemas.microsoft.com/office/drawing/2014/main" id="{B302B13A-EA4A-D64E-BCA2-425C7ADFF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68" y="2532304"/>
            <a:ext cx="10401369" cy="337891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ED08930-C8B2-7A4C-BC2D-C164348F7E75}"/>
              </a:ext>
            </a:extLst>
          </p:cNvPr>
          <p:cNvSpPr txBox="1">
            <a:spLocks/>
          </p:cNvSpPr>
          <p:nvPr/>
        </p:nvSpPr>
        <p:spPr>
          <a:xfrm>
            <a:off x="7450083" y="2024468"/>
            <a:ext cx="2770188" cy="368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altLang="zh-CN" b="1" dirty="0"/>
              <a:t>China</a:t>
            </a:r>
            <a:r>
              <a:rPr lang="zh-CN" altLang="en-US" b="1" dirty="0"/>
              <a:t> </a:t>
            </a:r>
            <a:r>
              <a:rPr lang="en-US" altLang="zh-CN" b="1" dirty="0"/>
              <a:t>Imports From US</a:t>
            </a:r>
            <a:endParaRPr lang="en-US" b="1" dirty="0"/>
          </a:p>
        </p:txBody>
      </p:sp>
      <p:sp>
        <p:nvSpPr>
          <p:cNvPr id="7" name="Content Placeholder 2">
            <a:extLst>
              <a:ext uri="{FF2B5EF4-FFF2-40B4-BE49-F238E27FC236}">
                <a16:creationId xmlns:a16="http://schemas.microsoft.com/office/drawing/2014/main" id="{BBD5E894-622E-2E40-91C9-A7CE0003405C}"/>
              </a:ext>
            </a:extLst>
          </p:cNvPr>
          <p:cNvSpPr txBox="1">
            <a:spLocks/>
          </p:cNvSpPr>
          <p:nvPr/>
        </p:nvSpPr>
        <p:spPr>
          <a:xfrm>
            <a:off x="687925" y="6337182"/>
            <a:ext cx="8015288" cy="46355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i="1" dirty="0"/>
              <a:t>*Source</a:t>
            </a:r>
            <a:r>
              <a:rPr lang="en-US" dirty="0"/>
              <a:t>: Bilateral trade data derive from the IMF </a:t>
            </a:r>
            <a:r>
              <a:rPr lang="en-US" i="1" dirty="0"/>
              <a:t>Direction of Trade Statistics</a:t>
            </a:r>
            <a:r>
              <a:rPr lang="en-US" dirty="0"/>
              <a:t>. Converted to 2018 constant dollars using import and export price indices from Bureau of Labor Statistics. </a:t>
            </a:r>
          </a:p>
          <a:p>
            <a:pPr marL="0" indent="0">
              <a:buNone/>
            </a:pPr>
            <a:endParaRPr lang="en-US" dirty="0"/>
          </a:p>
        </p:txBody>
      </p:sp>
    </p:spTree>
    <p:extLst>
      <p:ext uri="{BB962C8B-B14F-4D97-AF65-F5344CB8AC3E}">
        <p14:creationId xmlns:p14="http://schemas.microsoft.com/office/powerpoint/2010/main" val="251960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A913-EB42-EC4C-BB85-CD9E59D30220}"/>
              </a:ext>
            </a:extLst>
          </p:cNvPr>
          <p:cNvSpPr>
            <a:spLocks noGrp="1"/>
          </p:cNvSpPr>
          <p:nvPr>
            <p:ph type="title"/>
          </p:nvPr>
        </p:nvSpPr>
        <p:spPr/>
        <p:txBody>
          <a:bodyPr/>
          <a:lstStyle/>
          <a:p>
            <a:r>
              <a:rPr lang="en-US" dirty="0"/>
              <a:t>US Approach - Special Protection </a:t>
            </a:r>
          </a:p>
        </p:txBody>
      </p:sp>
      <p:sp>
        <p:nvSpPr>
          <p:cNvPr id="3" name="Content Placeholder 2">
            <a:extLst>
              <a:ext uri="{FF2B5EF4-FFF2-40B4-BE49-F238E27FC236}">
                <a16:creationId xmlns:a16="http://schemas.microsoft.com/office/drawing/2014/main" id="{FEA115D2-7823-ED48-9C9E-DB6F62B6ACA5}"/>
              </a:ext>
            </a:extLst>
          </p:cNvPr>
          <p:cNvSpPr>
            <a:spLocks noGrp="1"/>
          </p:cNvSpPr>
          <p:nvPr>
            <p:ph idx="1"/>
          </p:nvPr>
        </p:nvSpPr>
        <p:spPr>
          <a:xfrm>
            <a:off x="442912" y="1923410"/>
            <a:ext cx="3062288" cy="3777622"/>
          </a:xfrm>
        </p:spPr>
        <p:txBody>
          <a:bodyPr/>
          <a:lstStyle/>
          <a:p>
            <a:r>
              <a:rPr lang="en-US" dirty="0"/>
              <a:t>Tariffs </a:t>
            </a:r>
          </a:p>
          <a:p>
            <a:r>
              <a:rPr lang="en-US" dirty="0"/>
              <a:t>Quantitative Limit on imports or negotiated as a voluntary restraint on a trading partner’s exports</a:t>
            </a:r>
          </a:p>
          <a:p>
            <a:pPr marL="0" indent="0">
              <a:buNone/>
            </a:pPr>
            <a:endParaRPr lang="en-US" dirty="0"/>
          </a:p>
        </p:txBody>
      </p:sp>
      <p:pic>
        <p:nvPicPr>
          <p:cNvPr id="4" name="Picture 1" descr="page23image3835360">
            <a:extLst>
              <a:ext uri="{FF2B5EF4-FFF2-40B4-BE49-F238E27FC236}">
                <a16:creationId xmlns:a16="http://schemas.microsoft.com/office/drawing/2014/main" id="{03BFBC84-F492-6449-B090-27CA2729C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782" y="2120090"/>
            <a:ext cx="7798430" cy="38748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17597F5-76E7-564E-A08A-A8F7D902478A}"/>
              </a:ext>
            </a:extLst>
          </p:cNvPr>
          <p:cNvSpPr txBox="1">
            <a:spLocks/>
          </p:cNvSpPr>
          <p:nvPr/>
        </p:nvSpPr>
        <p:spPr>
          <a:xfrm>
            <a:off x="3479800" y="5973856"/>
            <a:ext cx="1426125" cy="541243"/>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Granted China normal MFN Tariffs</a:t>
            </a:r>
            <a:br>
              <a:rPr lang="en-US" dirty="0"/>
            </a:br>
            <a:endParaRPr lang="en-US" dirty="0"/>
          </a:p>
        </p:txBody>
      </p:sp>
      <p:sp>
        <p:nvSpPr>
          <p:cNvPr id="6" name="Title 1">
            <a:extLst>
              <a:ext uri="{FF2B5EF4-FFF2-40B4-BE49-F238E27FC236}">
                <a16:creationId xmlns:a16="http://schemas.microsoft.com/office/drawing/2014/main" id="{CE59D853-C53D-7B42-8AF4-9D0F2E71C309}"/>
              </a:ext>
            </a:extLst>
          </p:cNvPr>
          <p:cNvSpPr txBox="1">
            <a:spLocks/>
          </p:cNvSpPr>
          <p:nvPr/>
        </p:nvSpPr>
        <p:spPr>
          <a:xfrm>
            <a:off x="10888655" y="5994985"/>
            <a:ext cx="1181114" cy="36078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Trump’s Administration</a:t>
            </a:r>
            <a:br>
              <a:rPr lang="en-US" dirty="0"/>
            </a:br>
            <a:endParaRPr lang="en-US" dirty="0"/>
          </a:p>
        </p:txBody>
      </p:sp>
      <p:sp>
        <p:nvSpPr>
          <p:cNvPr id="7" name="Title 1">
            <a:extLst>
              <a:ext uri="{FF2B5EF4-FFF2-40B4-BE49-F238E27FC236}">
                <a16:creationId xmlns:a16="http://schemas.microsoft.com/office/drawing/2014/main" id="{3A740B4F-812D-7348-901B-40C686B5FD25}"/>
              </a:ext>
            </a:extLst>
          </p:cNvPr>
          <p:cNvSpPr txBox="1">
            <a:spLocks/>
          </p:cNvSpPr>
          <p:nvPr/>
        </p:nvSpPr>
        <p:spPr>
          <a:xfrm>
            <a:off x="5286608" y="5926256"/>
            <a:ext cx="1426125" cy="36078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err="1"/>
              <a:t>Multifibre</a:t>
            </a:r>
            <a:r>
              <a:rPr lang="en-US" sz="4800" b="1" dirty="0"/>
              <a:t> Arrangement (MFA)</a:t>
            </a:r>
            <a:br>
              <a:rPr lang="en-US" dirty="0"/>
            </a:br>
            <a:endParaRPr lang="en-US" dirty="0"/>
          </a:p>
        </p:txBody>
      </p:sp>
      <p:sp>
        <p:nvSpPr>
          <p:cNvPr id="8" name="Title 1">
            <a:extLst>
              <a:ext uri="{FF2B5EF4-FFF2-40B4-BE49-F238E27FC236}">
                <a16:creationId xmlns:a16="http://schemas.microsoft.com/office/drawing/2014/main" id="{FD0C013D-DCC9-4C47-9DD8-1E112DEA8504}"/>
              </a:ext>
            </a:extLst>
          </p:cNvPr>
          <p:cNvSpPr txBox="1">
            <a:spLocks/>
          </p:cNvSpPr>
          <p:nvPr/>
        </p:nvSpPr>
        <p:spPr>
          <a:xfrm>
            <a:off x="3373982" y="1909949"/>
            <a:ext cx="8911687" cy="855665"/>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US imports from China covered by special protection by sector, 1980–2018 </a:t>
            </a:r>
            <a:br>
              <a:rPr lang="en-US" b="1" dirty="0"/>
            </a:br>
            <a:endParaRPr lang="en-US" b="1" dirty="0"/>
          </a:p>
        </p:txBody>
      </p:sp>
    </p:spTree>
    <p:extLst>
      <p:ext uri="{BB962C8B-B14F-4D97-AF65-F5344CB8AC3E}">
        <p14:creationId xmlns:p14="http://schemas.microsoft.com/office/powerpoint/2010/main" val="252212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6B50-D292-D244-A6AA-8B4F1414C212}"/>
              </a:ext>
            </a:extLst>
          </p:cNvPr>
          <p:cNvSpPr>
            <a:spLocks noGrp="1"/>
          </p:cNvSpPr>
          <p:nvPr>
            <p:ph type="title"/>
          </p:nvPr>
        </p:nvSpPr>
        <p:spPr>
          <a:xfrm>
            <a:off x="2592925" y="642520"/>
            <a:ext cx="8911687" cy="805280"/>
          </a:xfrm>
        </p:spPr>
        <p:txBody>
          <a:bodyPr>
            <a:normAutofit fontScale="90000"/>
          </a:bodyPr>
          <a:lstStyle/>
          <a:p>
            <a:r>
              <a:rPr lang="en-US" dirty="0"/>
              <a:t>US Escalated Special Protection, 2001-2017</a:t>
            </a:r>
          </a:p>
        </p:txBody>
      </p:sp>
      <p:sp>
        <p:nvSpPr>
          <p:cNvPr id="3" name="Content Placeholder 2">
            <a:extLst>
              <a:ext uri="{FF2B5EF4-FFF2-40B4-BE49-F238E27FC236}">
                <a16:creationId xmlns:a16="http://schemas.microsoft.com/office/drawing/2014/main" id="{E7537C6B-E2CF-7F4F-8FDD-701C302B29E6}"/>
              </a:ext>
            </a:extLst>
          </p:cNvPr>
          <p:cNvSpPr>
            <a:spLocks noGrp="1"/>
          </p:cNvSpPr>
          <p:nvPr>
            <p:ph idx="1"/>
          </p:nvPr>
        </p:nvSpPr>
        <p:spPr>
          <a:xfrm>
            <a:off x="355600" y="2032000"/>
            <a:ext cx="3568700" cy="4699000"/>
          </a:xfrm>
        </p:spPr>
        <p:txBody>
          <a:bodyPr/>
          <a:lstStyle/>
          <a:p>
            <a:r>
              <a:rPr lang="en-US" dirty="0"/>
              <a:t>Trigger – labor union claimed they were injured due to import competition</a:t>
            </a:r>
          </a:p>
          <a:p>
            <a:r>
              <a:rPr lang="en-US" dirty="0"/>
              <a:t>New Policies</a:t>
            </a:r>
          </a:p>
          <a:p>
            <a:pPr lvl="1"/>
            <a:r>
              <a:rPr lang="en-US" dirty="0"/>
              <a:t>Restrain imports of clothing and textile products </a:t>
            </a:r>
          </a:p>
          <a:p>
            <a:pPr lvl="1"/>
            <a:r>
              <a:rPr lang="en-US" b="1" dirty="0"/>
              <a:t>Antidumping and countervailing duty investigations </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A14B5F13-0089-0A47-BDE6-ADE247532858}"/>
              </a:ext>
            </a:extLst>
          </p:cNvPr>
          <p:cNvPicPr>
            <a:picLocks noChangeAspect="1"/>
          </p:cNvPicPr>
          <p:nvPr/>
        </p:nvPicPr>
        <p:blipFill>
          <a:blip r:embed="rId3"/>
          <a:stretch>
            <a:fillRect/>
          </a:stretch>
        </p:blipFill>
        <p:spPr>
          <a:xfrm>
            <a:off x="3769418" y="2519089"/>
            <a:ext cx="8307940" cy="2748558"/>
          </a:xfrm>
          <a:prstGeom prst="rect">
            <a:avLst/>
          </a:prstGeom>
        </p:spPr>
      </p:pic>
      <p:sp>
        <p:nvSpPr>
          <p:cNvPr id="7" name="Oval 6">
            <a:extLst>
              <a:ext uri="{FF2B5EF4-FFF2-40B4-BE49-F238E27FC236}">
                <a16:creationId xmlns:a16="http://schemas.microsoft.com/office/drawing/2014/main" id="{CF75261E-42AE-7746-8A48-EA0E80E2FD6A}"/>
              </a:ext>
            </a:extLst>
          </p:cNvPr>
          <p:cNvSpPr/>
          <p:nvPr/>
        </p:nvSpPr>
        <p:spPr>
          <a:xfrm>
            <a:off x="7338118" y="3748928"/>
            <a:ext cx="1919288" cy="520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533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DF21-166E-3F40-B135-4FF7D2BAE7AA}"/>
              </a:ext>
            </a:extLst>
          </p:cNvPr>
          <p:cNvSpPr>
            <a:spLocks noGrp="1"/>
          </p:cNvSpPr>
          <p:nvPr>
            <p:ph type="title"/>
          </p:nvPr>
        </p:nvSpPr>
        <p:spPr>
          <a:xfrm>
            <a:off x="2171700" y="642520"/>
            <a:ext cx="9781125" cy="1280890"/>
          </a:xfrm>
        </p:spPr>
        <p:txBody>
          <a:bodyPr>
            <a:normAutofit fontScale="90000"/>
          </a:bodyPr>
          <a:lstStyle/>
          <a:p>
            <a:r>
              <a:rPr lang="en-US" dirty="0"/>
              <a:t>US imports from China covered by antidumping and countervailing duties, 1980–2018</a:t>
            </a:r>
            <a:br>
              <a:rPr lang="en-US" dirty="0"/>
            </a:br>
            <a:endParaRPr lang="en-US" dirty="0"/>
          </a:p>
        </p:txBody>
      </p:sp>
      <p:pic>
        <p:nvPicPr>
          <p:cNvPr id="4097" name="Picture 1" descr="page23image3832224">
            <a:extLst>
              <a:ext uri="{FF2B5EF4-FFF2-40B4-BE49-F238E27FC236}">
                <a16:creationId xmlns:a16="http://schemas.microsoft.com/office/drawing/2014/main" id="{4BF61D65-5B04-A147-BD18-7ABA07E43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950" y="2032000"/>
            <a:ext cx="8175107" cy="407922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DC885CF-93B2-5743-9266-01C57842CC80}"/>
              </a:ext>
            </a:extLst>
          </p:cNvPr>
          <p:cNvSpPr>
            <a:spLocks noGrp="1"/>
          </p:cNvSpPr>
          <p:nvPr>
            <p:ph idx="1"/>
          </p:nvPr>
        </p:nvSpPr>
        <p:spPr>
          <a:xfrm>
            <a:off x="387350" y="2032000"/>
            <a:ext cx="3568700" cy="1638300"/>
          </a:xfrm>
        </p:spPr>
        <p:txBody>
          <a:bodyPr/>
          <a:lstStyle/>
          <a:p>
            <a:r>
              <a:rPr lang="en-US" dirty="0"/>
              <a:t>”The redundancy of the antidumping and countervailing duty cases against China is worth nothing” - Chad</a:t>
            </a:r>
          </a:p>
          <a:p>
            <a:endParaRPr lang="en-US" dirty="0"/>
          </a:p>
        </p:txBody>
      </p:sp>
      <p:sp>
        <p:nvSpPr>
          <p:cNvPr id="6" name="Content Placeholder 2">
            <a:extLst>
              <a:ext uri="{FF2B5EF4-FFF2-40B4-BE49-F238E27FC236}">
                <a16:creationId xmlns:a16="http://schemas.microsoft.com/office/drawing/2014/main" id="{C6ADB58E-1AE2-E447-99B8-39E9D152E8CA}"/>
              </a:ext>
            </a:extLst>
          </p:cNvPr>
          <p:cNvSpPr txBox="1">
            <a:spLocks/>
          </p:cNvSpPr>
          <p:nvPr/>
        </p:nvSpPr>
        <p:spPr>
          <a:xfrm>
            <a:off x="387351" y="3861524"/>
            <a:ext cx="3568700" cy="1942376"/>
          </a:xfrm>
          <a:prstGeom prst="rect">
            <a:avLst/>
          </a:prstGeom>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There are offset adjustments to the tariffs for the products over which antidumping and countervailing duties are simultaneously applied; i.e., the overall tariff is not simply the sum of the two individual duties. </a:t>
            </a:r>
          </a:p>
        </p:txBody>
      </p:sp>
    </p:spTree>
    <p:extLst>
      <p:ext uri="{BB962C8B-B14F-4D97-AF65-F5344CB8AC3E}">
        <p14:creationId xmlns:p14="http://schemas.microsoft.com/office/powerpoint/2010/main" val="273020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8B84-F6E9-D64E-A33E-E0628775838E}"/>
              </a:ext>
            </a:extLst>
          </p:cNvPr>
          <p:cNvSpPr>
            <a:spLocks noGrp="1"/>
          </p:cNvSpPr>
          <p:nvPr>
            <p:ph type="title"/>
          </p:nvPr>
        </p:nvSpPr>
        <p:spPr/>
        <p:txBody>
          <a:bodyPr/>
          <a:lstStyle/>
          <a:p>
            <a:r>
              <a:rPr lang="en-US" dirty="0"/>
              <a:t>China Approach, Before 2018</a:t>
            </a:r>
          </a:p>
        </p:txBody>
      </p:sp>
      <p:pic>
        <p:nvPicPr>
          <p:cNvPr id="4" name="Picture 1" descr="page26image3852384">
            <a:extLst>
              <a:ext uri="{FF2B5EF4-FFF2-40B4-BE49-F238E27FC236}">
                <a16:creationId xmlns:a16="http://schemas.microsoft.com/office/drawing/2014/main" id="{2272BE0E-3BBF-D743-9211-F5A09EF31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125" y="2575134"/>
            <a:ext cx="7338475" cy="36403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00E7B27-B2B2-8A4B-BA8E-E974AA02925F}"/>
              </a:ext>
            </a:extLst>
          </p:cNvPr>
          <p:cNvSpPr txBox="1">
            <a:spLocks/>
          </p:cNvSpPr>
          <p:nvPr/>
        </p:nvSpPr>
        <p:spPr>
          <a:xfrm>
            <a:off x="2638168" y="1821440"/>
            <a:ext cx="6384388" cy="8556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500" b="1" dirty="0"/>
              <a:t>China’s imports from US covered by antidumping, countervailing duties, and safeguards, 1998–2018 </a:t>
            </a:r>
            <a:endParaRPr lang="en-US" sz="1500" dirty="0"/>
          </a:p>
        </p:txBody>
      </p:sp>
      <p:sp>
        <p:nvSpPr>
          <p:cNvPr id="6" name="Title 1">
            <a:extLst>
              <a:ext uri="{FF2B5EF4-FFF2-40B4-BE49-F238E27FC236}">
                <a16:creationId xmlns:a16="http://schemas.microsoft.com/office/drawing/2014/main" id="{0CDCBC45-5AF4-E24C-8C48-84F13110D82F}"/>
              </a:ext>
            </a:extLst>
          </p:cNvPr>
          <p:cNvSpPr txBox="1">
            <a:spLocks/>
          </p:cNvSpPr>
          <p:nvPr/>
        </p:nvSpPr>
        <p:spPr>
          <a:xfrm>
            <a:off x="5830362" y="6215480"/>
            <a:ext cx="1901592" cy="36078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Retaliation against US Section 421 safeguard</a:t>
            </a:r>
            <a:br>
              <a:rPr lang="en-US" dirty="0"/>
            </a:br>
            <a:endParaRPr lang="en-US" dirty="0"/>
          </a:p>
        </p:txBody>
      </p:sp>
    </p:spTree>
    <p:extLst>
      <p:ext uri="{BB962C8B-B14F-4D97-AF65-F5344CB8AC3E}">
        <p14:creationId xmlns:p14="http://schemas.microsoft.com/office/powerpoint/2010/main" val="37598996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0306FE-3C13-447E-86EE-A14EA9341C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89A431E-722E-4593-BF48-1C42686E4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F4E112-810E-4A37-A8B2-3B5DDE771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1574</Words>
  <Application>Microsoft Macintosh PowerPoint</Application>
  <PresentationFormat>Widescreen</PresentationFormat>
  <Paragraphs>154</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Wisp</vt:lpstr>
      <vt:lpstr>The 2018 US-China Trade Conflict After 40 Years of Special Protection</vt:lpstr>
      <vt:lpstr>Outline</vt:lpstr>
      <vt:lpstr>Goal </vt:lpstr>
      <vt:lpstr>Normal Tariff on U.S Imports from China is low, Before 2018           </vt:lpstr>
      <vt:lpstr>US Imports from China Grew Faster Than China Imports from US, 1980-2018    </vt:lpstr>
      <vt:lpstr>US Approach - Special Protection </vt:lpstr>
      <vt:lpstr>US Escalated Special Protection, 2001-2017</vt:lpstr>
      <vt:lpstr>US imports from China covered by antidumping and countervailing duties, 1980–2018 </vt:lpstr>
      <vt:lpstr>China Approach, Before 2018</vt:lpstr>
      <vt:lpstr>Antidumping and Countervailing duties, 2018</vt:lpstr>
      <vt:lpstr>U.S Opinion</vt:lpstr>
      <vt:lpstr>Special Protection Key Events, 2018</vt:lpstr>
      <vt:lpstr>US Imports from China Covered by Special Tariffs in Effect in 2018</vt:lpstr>
      <vt:lpstr>China’s Retaliation in 2018</vt:lpstr>
      <vt:lpstr>US 2018 Special Protection, by product type and sector</vt:lpstr>
      <vt:lpstr>US and China’s bilateral tariffs before and after the 2018 acts of protection (percent)  </vt:lpstr>
      <vt:lpstr>Major U.S Concerns</vt:lpstr>
      <vt:lpstr>China, a nonmarket Economy</vt:lpstr>
      <vt:lpstr> Aluminum as an Example</vt:lpstr>
      <vt:lpstr>Transfer of Technology</vt:lpstr>
      <vt:lpstr>Other Concerns – at the WTO</vt:lpstr>
      <vt:lpstr>Key Points</vt:lpstr>
      <vt:lpstr>The Trade War is Suddenly Getting Worse</vt:lpstr>
      <vt:lpstr>2019</vt:lpstr>
      <vt:lpstr>PowerPoint Presentation</vt:lpstr>
      <vt:lpstr>PowerPoint Presentation</vt:lpstr>
      <vt:lpstr>Effect on Global Economy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Qiao, Jason</dc:creator>
  <cp:lastModifiedBy/>
  <cp:revision>1</cp:revision>
  <dcterms:created xsi:type="dcterms:W3CDTF">2019-08-31T20:15:53Z</dcterms:created>
  <dcterms:modified xsi:type="dcterms:W3CDTF">2019-09-05T15:05:01Z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